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73" r:id="rId4"/>
    <p:sldId id="258" r:id="rId5"/>
    <p:sldId id="285" r:id="rId6"/>
    <p:sldId id="261" r:id="rId7"/>
    <p:sldId id="286" r:id="rId8"/>
    <p:sldId id="260" r:id="rId9"/>
    <p:sldId id="262" r:id="rId10"/>
    <p:sldId id="263" r:id="rId11"/>
    <p:sldId id="264" r:id="rId12"/>
    <p:sldId id="265" r:id="rId13"/>
    <p:sldId id="266" r:id="rId14"/>
    <p:sldId id="301" r:id="rId15"/>
    <p:sldId id="308" r:id="rId16"/>
    <p:sldId id="268" r:id="rId17"/>
    <p:sldId id="267" r:id="rId18"/>
    <p:sldId id="269" r:id="rId19"/>
    <p:sldId id="270" r:id="rId20"/>
    <p:sldId id="274" r:id="rId21"/>
    <p:sldId id="275" r:id="rId22"/>
    <p:sldId id="276" r:id="rId23"/>
    <p:sldId id="277" r:id="rId24"/>
    <p:sldId id="278" r:id="rId25"/>
    <p:sldId id="279" r:id="rId26"/>
    <p:sldId id="284" r:id="rId27"/>
    <p:sldId id="271" r:id="rId28"/>
    <p:sldId id="280" r:id="rId29"/>
    <p:sldId id="281" r:id="rId30"/>
    <p:sldId id="282" r:id="rId31"/>
    <p:sldId id="283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302" r:id="rId42"/>
    <p:sldId id="296" r:id="rId43"/>
    <p:sldId id="297" r:id="rId44"/>
    <p:sldId id="298" r:id="rId45"/>
    <p:sldId id="309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71B68-7BF6-46AB-9CA3-13CCB2299EC8}" type="datetimeFigureOut">
              <a:rPr lang="ru-RU" smtClean="0"/>
              <a:t>20.06.2010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8DB27-7B9F-4BC2-91FD-5A35949FB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711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8DB27-7B9F-4BC2-91FD-5A35949FB45F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616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ctorlinux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Парадиз\Desktop\vector-linux-soho_1024_76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Blackadder ITC" pitchFamily="82" charset="0"/>
              </a:rPr>
              <a:t>Vector Linux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19664" y="2204864"/>
            <a:ext cx="2624336" cy="1115431"/>
          </a:xfrm>
        </p:spPr>
        <p:txBody>
          <a:bodyPr>
            <a:normAutofit/>
          </a:bodyPr>
          <a:lstStyle/>
          <a:p>
            <a:pPr algn="l"/>
            <a:r>
              <a:rPr lang="ru-RU" sz="1400" dirty="0" smtClean="0">
                <a:solidFill>
                  <a:srgbClr val="FF0000"/>
                </a:solidFill>
              </a:rPr>
              <a:t>Выполнил</a:t>
            </a:r>
            <a:r>
              <a:rPr lang="en-US" sz="1400" dirty="0" smtClean="0">
                <a:solidFill>
                  <a:srgbClr val="FF0000"/>
                </a:solidFill>
                <a:latin typeface="Bauhaus 93" pitchFamily="82" charset="0"/>
              </a:rPr>
              <a:t>:</a:t>
            </a:r>
            <a:r>
              <a:rPr lang="ru-RU" sz="1400" dirty="0" err="1" smtClean="0">
                <a:solidFill>
                  <a:srgbClr val="FF0000"/>
                </a:solidFill>
              </a:rPr>
              <a:t>Чесноков.Д.С</a:t>
            </a:r>
            <a:endParaRPr lang="ru-RU" sz="1400" dirty="0" smtClean="0">
              <a:solidFill>
                <a:srgbClr val="FF0000"/>
              </a:solidFill>
            </a:endParaRPr>
          </a:p>
          <a:p>
            <a:pPr algn="l"/>
            <a:r>
              <a:rPr lang="ru-RU" sz="1400" dirty="0" smtClean="0">
                <a:solidFill>
                  <a:srgbClr val="FF0000"/>
                </a:solidFill>
              </a:rPr>
              <a:t>Студент 1-го курса Волжского Государственного Инженерно-Педагогического Университета</a:t>
            </a:r>
          </a:p>
        </p:txBody>
      </p:sp>
    </p:spTree>
    <p:extLst>
      <p:ext uri="{BB962C8B-B14F-4D97-AF65-F5344CB8AC3E}">
        <p14:creationId xmlns:p14="http://schemas.microsoft.com/office/powerpoint/2010/main" val="2911752079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Парадиз\Desktop\vector-linux-soho_1024_76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259632" y="332656"/>
            <a:ext cx="6984776" cy="1296144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9600" dirty="0" smtClean="0">
                <a:solidFill>
                  <a:srgbClr val="FF0000"/>
                </a:solidFill>
                <a:latin typeface="Blackadder ITC" pitchFamily="82" charset="0"/>
              </a:rPr>
              <a:t>Vector </a:t>
            </a:r>
            <a:r>
              <a:rPr lang="en-US" sz="9600" dirty="0">
                <a:solidFill>
                  <a:srgbClr val="FF0000"/>
                </a:solidFill>
                <a:latin typeface="Blackadder ITC" pitchFamily="82" charset="0"/>
              </a:rPr>
              <a:t>Linux</a:t>
            </a:r>
            <a:endParaRPr lang="ru-RU" sz="9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268760"/>
            <a:ext cx="1743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История версий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54591" y="1340768"/>
            <a:ext cx="69665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Разработка </a:t>
            </a:r>
            <a:r>
              <a:rPr lang="en-US" sz="1400" dirty="0"/>
              <a:t>Vector Linux </a:t>
            </a:r>
            <a:r>
              <a:rPr lang="ru-RU" sz="1400" dirty="0"/>
              <a:t>начата в 1998 году канадцами Робертом </a:t>
            </a:r>
            <a:r>
              <a:rPr lang="ru-RU" sz="1400" dirty="0" err="1"/>
              <a:t>Ланге</a:t>
            </a:r>
            <a:r>
              <a:rPr lang="ru-RU" sz="1400" dirty="0"/>
              <a:t> (</a:t>
            </a:r>
            <a:r>
              <a:rPr lang="en-US" sz="1400" dirty="0"/>
              <a:t>Robert S. Lange) </a:t>
            </a:r>
            <a:r>
              <a:rPr lang="ru-RU" sz="1400" dirty="0"/>
              <a:t>и Дарреллом </a:t>
            </a:r>
            <a:r>
              <a:rPr lang="ru-RU" sz="1400" dirty="0" err="1"/>
              <a:t>Ставемом</a:t>
            </a:r>
            <a:r>
              <a:rPr lang="ru-RU" sz="1400" dirty="0"/>
              <a:t> (</a:t>
            </a:r>
            <a:r>
              <a:rPr lang="en-US" sz="1400" dirty="0"/>
              <a:t>Darrell </a:t>
            </a:r>
            <a:r>
              <a:rPr lang="en-US" sz="1400" dirty="0" err="1"/>
              <a:t>Stavem</a:t>
            </a:r>
            <a:r>
              <a:rPr lang="en-US" sz="1400" dirty="0"/>
              <a:t>), </a:t>
            </a:r>
            <a:r>
              <a:rPr lang="ru-RU" sz="1400" dirty="0"/>
              <a:t>версия 1.0 выпущена 28 июня 1999 года. Первый релиз </a:t>
            </a:r>
            <a:r>
              <a:rPr lang="en-US" sz="1400" dirty="0"/>
              <a:t>SOHO </a:t>
            </a:r>
            <a:r>
              <a:rPr lang="ru-RU" sz="1400" dirty="0"/>
              <a:t>состоялся 21 августа 2002 года и был основан на </a:t>
            </a:r>
            <a:r>
              <a:rPr lang="en-US" sz="1400" dirty="0"/>
              <a:t>Vector Linux 2.5.</a:t>
            </a:r>
            <a:endParaRPr lang="ru-RU" sz="1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194818"/>
              </p:ext>
            </p:extLst>
          </p:nvPr>
        </p:nvGraphicFramePr>
        <p:xfrm>
          <a:off x="2267744" y="2095500"/>
          <a:ext cx="3816424" cy="27736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8212"/>
                <a:gridCol w="1908212"/>
              </a:tblGrid>
              <a:tr h="17738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Версия	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Дата выхода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17738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 июня 1999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17738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 июня 2001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17738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апреля 2002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23544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февраля 2003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17738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октября 2003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23544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 сентября 2004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23544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5.0.1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 февраля 2005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17738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 июля 2005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17738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5.1.1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 января 2006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17738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5.1.2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 июня 2006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23544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 декабря 2006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23544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 декабря 2007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17738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 февраля 2009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3835154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Парадиз\Desktop\vector-linux-soho_1024_76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259632" y="332656"/>
            <a:ext cx="6984776" cy="1296144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9600" dirty="0" smtClean="0">
                <a:solidFill>
                  <a:srgbClr val="FF0000"/>
                </a:solidFill>
                <a:latin typeface="Blackadder ITC" pitchFamily="82" charset="0"/>
              </a:rPr>
              <a:t>Vector </a:t>
            </a:r>
            <a:r>
              <a:rPr lang="en-US" sz="9600" dirty="0">
                <a:solidFill>
                  <a:srgbClr val="FF0000"/>
                </a:solidFill>
                <a:latin typeface="Blackadder ITC" pitchFamily="82" charset="0"/>
              </a:rPr>
              <a:t>Linux</a:t>
            </a:r>
            <a:endParaRPr lang="ru-RU" sz="9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-18752" y="1159597"/>
            <a:ext cx="889248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Особенности </a:t>
            </a:r>
          </a:p>
          <a:p>
            <a:r>
              <a:rPr lang="ru-RU" sz="1200" b="1" i="1" u="sng" dirty="0" err="1" smtClean="0"/>
              <a:t>VasmCC</a:t>
            </a:r>
            <a:r>
              <a:rPr lang="ru-RU" sz="1200" dirty="0" smtClean="0"/>
              <a:t> </a:t>
            </a:r>
            <a:r>
              <a:rPr lang="ru-RU" sz="1200" dirty="0"/>
              <a:t>означает 'Векторные административным и услуг Управление с помощью меню Центр ", и он настраивает все разделы с диска на X. </a:t>
            </a:r>
            <a:r>
              <a:rPr lang="ru-RU" sz="1200" dirty="0" err="1"/>
              <a:t>Org</a:t>
            </a:r>
            <a:r>
              <a:rPr lang="ru-RU" sz="1200" dirty="0"/>
              <a:t> </a:t>
            </a:r>
            <a:r>
              <a:rPr lang="ru-RU" sz="1200" dirty="0" err="1"/>
              <a:t>Server</a:t>
            </a:r>
            <a:r>
              <a:rPr lang="ru-RU" sz="1200" dirty="0"/>
              <a:t>. В дополнение к предложению интерфейсом GUI, текстовом режиме, параллельно с графическим интерфейсом </a:t>
            </a:r>
            <a:r>
              <a:rPr lang="ru-RU" sz="1200" dirty="0" err="1"/>
              <a:t>VasmCC</a:t>
            </a:r>
            <a:r>
              <a:rPr lang="ru-RU" sz="1200" dirty="0"/>
              <a:t> доступна. </a:t>
            </a:r>
            <a:r>
              <a:rPr lang="ru-RU" sz="1200" dirty="0" err="1"/>
              <a:t>VasmCC</a:t>
            </a:r>
            <a:r>
              <a:rPr lang="ru-RU" sz="1200" dirty="0"/>
              <a:t> была доступна с </a:t>
            </a:r>
            <a:r>
              <a:rPr lang="ru-RU" sz="1200" dirty="0" err="1" smtClean="0"/>
              <a:t>Vector</a:t>
            </a:r>
            <a:r>
              <a:rPr lang="ru-RU" sz="1200" dirty="0" smtClean="0"/>
              <a:t> 2,0 .Добавление функций </a:t>
            </a:r>
            <a:r>
              <a:rPr lang="ru-RU" sz="1200" dirty="0"/>
              <a:t>графического интерфейса в SOHO 3.2. Настройка инструментов, таких как </a:t>
            </a:r>
            <a:r>
              <a:rPr lang="ru-RU" sz="1200" dirty="0" err="1"/>
              <a:t>netconfig</a:t>
            </a:r>
            <a:r>
              <a:rPr lang="ru-RU" sz="1200" dirty="0"/>
              <a:t> и </a:t>
            </a:r>
            <a:r>
              <a:rPr lang="ru-RU" sz="1200" dirty="0" err="1"/>
              <a:t>alsaconf</a:t>
            </a:r>
            <a:r>
              <a:rPr lang="ru-RU" sz="1200" dirty="0"/>
              <a:t> также доступны в </a:t>
            </a:r>
            <a:r>
              <a:rPr lang="ru-RU" sz="1200" dirty="0" err="1"/>
              <a:t>Vector</a:t>
            </a:r>
            <a:r>
              <a:rPr lang="ru-RU" sz="1200" dirty="0"/>
              <a:t>. </a:t>
            </a:r>
          </a:p>
          <a:p>
            <a:r>
              <a:rPr lang="ru-RU" sz="1200" b="1" i="1" u="sng" dirty="0" err="1"/>
              <a:t>Gslapt</a:t>
            </a:r>
            <a:r>
              <a:rPr lang="ru-RU" sz="1200" dirty="0"/>
              <a:t> представляет собой переднюю </a:t>
            </a:r>
            <a:r>
              <a:rPr lang="ru-RU" sz="1200" dirty="0" smtClean="0"/>
              <a:t>GUI-</a:t>
            </a:r>
            <a:r>
              <a:rPr lang="en-US" sz="1200" dirty="0" smtClean="0"/>
              <a:t>end</a:t>
            </a:r>
            <a:r>
              <a:rPr lang="ru-RU" sz="1200" dirty="0" smtClean="0"/>
              <a:t> </a:t>
            </a:r>
            <a:r>
              <a:rPr lang="ru-RU" sz="1200" dirty="0" err="1"/>
              <a:t>slapt-Get</a:t>
            </a:r>
            <a:r>
              <a:rPr lang="ru-RU" sz="1200" dirty="0"/>
              <a:t> инструментов управления программным обеспечением. В сочетании с LZMA-сжатия и отслеживание зависимостей от ремонта и настройки компьютеров, включение </a:t>
            </a:r>
            <a:r>
              <a:rPr lang="ru-RU" sz="1200" dirty="0" err="1"/>
              <a:t>Gslapt</a:t>
            </a:r>
            <a:r>
              <a:rPr lang="ru-RU" sz="1200" dirty="0"/>
              <a:t> </a:t>
            </a:r>
            <a:r>
              <a:rPr lang="ru-RU" sz="1200" dirty="0" err="1"/>
              <a:t>VectorLinux</a:t>
            </a:r>
            <a:r>
              <a:rPr lang="ru-RU" sz="1200" dirty="0"/>
              <a:t> предлагает пользователям возможность быстро установить и удалить программное </a:t>
            </a:r>
            <a:r>
              <a:rPr lang="ru-RU" sz="1200" dirty="0" smtClean="0"/>
              <a:t>обеспечение. </a:t>
            </a:r>
            <a:r>
              <a:rPr lang="ru-RU" sz="1200" dirty="0"/>
              <a:t>Сжатие файлов с помощью LZMA позволяют низкой и высокой пропускной способностью пользователей, так чтобы свести к минимуму время загрузки.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3995440" y="3140968"/>
            <a:ext cx="864096" cy="648072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835154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Парадиз\Desktop\vector-linux-soho_1024_76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259632" y="332656"/>
            <a:ext cx="6984776" cy="1296144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9600" dirty="0" smtClean="0">
                <a:solidFill>
                  <a:srgbClr val="FF0000"/>
                </a:solidFill>
                <a:latin typeface="Blackadder ITC" pitchFamily="82" charset="0"/>
              </a:rPr>
              <a:t>Vector </a:t>
            </a:r>
            <a:r>
              <a:rPr lang="en-US" sz="9600" dirty="0">
                <a:solidFill>
                  <a:srgbClr val="FF0000"/>
                </a:solidFill>
                <a:latin typeface="Blackadder ITC" pitchFamily="82" charset="0"/>
              </a:rPr>
              <a:t>Linux</a:t>
            </a:r>
            <a:endParaRPr lang="ru-RU" sz="9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9387" y="1340768"/>
            <a:ext cx="846043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Управления </a:t>
            </a:r>
            <a:r>
              <a:rPr lang="ru-RU" dirty="0">
                <a:solidFill>
                  <a:srgbClr val="FF0000"/>
                </a:solidFill>
              </a:rPr>
              <a:t>пакетами </a:t>
            </a:r>
            <a:endParaRPr lang="ru-RU" sz="1200" dirty="0"/>
          </a:p>
          <a:p>
            <a:r>
              <a:rPr lang="ru-RU" sz="1200" dirty="0" smtClean="0"/>
              <a:t>Две графические программы </a:t>
            </a:r>
            <a:r>
              <a:rPr lang="ru-RU" sz="1200" dirty="0"/>
              <a:t>были написаны для </a:t>
            </a:r>
            <a:r>
              <a:rPr lang="ru-RU" sz="1200" dirty="0" err="1" smtClean="0"/>
              <a:t>slapt-</a:t>
            </a:r>
            <a:r>
              <a:rPr lang="ru-RU" sz="1200" dirty="0" err="1"/>
              <a:t>get</a:t>
            </a:r>
            <a:r>
              <a:rPr lang="ru-RU" sz="1200" dirty="0" smtClean="0"/>
              <a:t>, </a:t>
            </a:r>
            <a:r>
              <a:rPr lang="ru-RU" sz="1200" dirty="0"/>
              <a:t>обратно-совместимым </a:t>
            </a:r>
            <a:r>
              <a:rPr lang="ru-RU" sz="1200" dirty="0" smtClean="0"/>
              <a:t> отслеживание зависимости расширения </a:t>
            </a:r>
            <a:r>
              <a:rPr lang="ru-RU" sz="1200" dirty="0"/>
              <a:t>в </a:t>
            </a:r>
            <a:r>
              <a:rPr lang="ru-RU" sz="1200" dirty="0" smtClean="0"/>
              <a:t>пакет</a:t>
            </a:r>
            <a:r>
              <a:rPr lang="en-US" sz="1200" dirty="0" smtClean="0"/>
              <a:t>e</a:t>
            </a:r>
            <a:r>
              <a:rPr lang="ru-RU" sz="1200" dirty="0" smtClean="0"/>
              <a:t> </a:t>
            </a:r>
            <a:r>
              <a:rPr lang="ru-RU" sz="1200" dirty="0"/>
              <a:t>инструментов </a:t>
            </a:r>
            <a:r>
              <a:rPr lang="ru-RU" sz="1200" dirty="0" err="1" smtClean="0"/>
              <a:t>Slackware</a:t>
            </a:r>
            <a:r>
              <a:rPr lang="ru-RU" sz="1200" dirty="0" smtClean="0"/>
              <a:t>, </a:t>
            </a:r>
            <a:r>
              <a:rPr lang="ru-RU" sz="1200" dirty="0"/>
              <a:t>используемых </a:t>
            </a:r>
            <a:r>
              <a:rPr lang="ru-RU" sz="1200" dirty="0" err="1"/>
              <a:t>Vectorlinux</a:t>
            </a:r>
            <a:r>
              <a:rPr lang="ru-RU" sz="1200" dirty="0"/>
              <a:t>. ВЛ-APT была первой, написанной первоначально </a:t>
            </a:r>
            <a:r>
              <a:rPr lang="en-US" sz="1200" dirty="0"/>
              <a:t>,</a:t>
            </a:r>
            <a:r>
              <a:rPr lang="ru-RU" sz="1200" dirty="0" smtClean="0"/>
              <a:t>разработчики </a:t>
            </a:r>
            <a:r>
              <a:rPr lang="ru-RU" sz="1200" dirty="0" err="1"/>
              <a:t>Vector</a:t>
            </a:r>
            <a:r>
              <a:rPr lang="ru-RU" sz="1200" dirty="0" smtClean="0"/>
              <a:t> должна была служить графическим интерфейсом  </a:t>
            </a:r>
            <a:r>
              <a:rPr lang="ru-RU" sz="1200" dirty="0"/>
              <a:t>пакета установки и управления, а </a:t>
            </a:r>
            <a:r>
              <a:rPr lang="ru-RU" sz="1200" dirty="0" err="1"/>
              <a:t>gslapt</a:t>
            </a:r>
            <a:r>
              <a:rPr lang="ru-RU" sz="1200" dirty="0"/>
              <a:t> была написана первоначально </a:t>
            </a:r>
            <a:r>
              <a:rPr lang="ru-RU" sz="1200" dirty="0" smtClean="0"/>
              <a:t>разработчиками </a:t>
            </a:r>
            <a:r>
              <a:rPr lang="ru-RU" sz="1200" dirty="0" err="1"/>
              <a:t>slapt-get</a:t>
            </a:r>
            <a:r>
              <a:rPr lang="ru-RU" sz="1200" dirty="0"/>
              <a:t> для той же цели. </a:t>
            </a:r>
            <a:endParaRPr lang="ru-RU" sz="1200" dirty="0" smtClean="0"/>
          </a:p>
          <a:p>
            <a:r>
              <a:rPr lang="en-US" sz="1200" dirty="0" smtClean="0"/>
              <a:t>VL</a:t>
            </a:r>
            <a:r>
              <a:rPr lang="ru-RU" sz="1200" dirty="0" smtClean="0"/>
              <a:t>-</a:t>
            </a:r>
            <a:r>
              <a:rPr lang="en-US" sz="1200" dirty="0" smtClean="0"/>
              <a:t>ART</a:t>
            </a:r>
            <a:r>
              <a:rPr lang="ru-RU" sz="1200" dirty="0" smtClean="0"/>
              <a:t> и </a:t>
            </a:r>
            <a:r>
              <a:rPr lang="ru-RU" sz="1200" dirty="0" err="1"/>
              <a:t>gslapt</a:t>
            </a:r>
            <a:r>
              <a:rPr lang="ru-RU" sz="1200" dirty="0"/>
              <a:t> настроены по умолчанию, чтобы использовать хранилище </a:t>
            </a:r>
            <a:r>
              <a:rPr lang="ru-RU" sz="1200" dirty="0" smtClean="0"/>
              <a:t>"</a:t>
            </a:r>
            <a:r>
              <a:rPr lang="ru-RU" sz="1200" dirty="0"/>
              <a:t> </a:t>
            </a:r>
            <a:r>
              <a:rPr lang="ru-RU" sz="1200" dirty="0" err="1"/>
              <a:t>Vector</a:t>
            </a:r>
            <a:r>
              <a:rPr lang="ru-RU" sz="1200" dirty="0"/>
              <a:t> </a:t>
            </a:r>
            <a:r>
              <a:rPr lang="ru-RU" sz="1200" dirty="0" smtClean="0"/>
              <a:t>", </a:t>
            </a:r>
            <a:r>
              <a:rPr lang="ru-RU" sz="1200" dirty="0"/>
              <a:t>который </a:t>
            </a:r>
            <a:r>
              <a:rPr lang="ru-RU" sz="1200" dirty="0" smtClean="0"/>
              <a:t>удовлетворяет  </a:t>
            </a:r>
            <a:r>
              <a:rPr lang="ru-RU" sz="1200" dirty="0"/>
              <a:t>большинство потребностей </a:t>
            </a:r>
            <a:r>
              <a:rPr lang="ru-RU" sz="1200" dirty="0" smtClean="0"/>
              <a:t>пользователя. </a:t>
            </a:r>
            <a:r>
              <a:rPr lang="ru-RU" sz="1200" dirty="0"/>
              <a:t>Однако, альтернативные источники, включая зеркала официальных </a:t>
            </a:r>
            <a:r>
              <a:rPr lang="ru-RU" sz="1200" dirty="0" smtClean="0"/>
              <a:t>архивов </a:t>
            </a:r>
            <a:r>
              <a:rPr lang="ru-RU" sz="1200" dirty="0"/>
              <a:t>по всему миру, </a:t>
            </a:r>
            <a:r>
              <a:rPr lang="ru-RU" sz="1200" dirty="0" smtClean="0"/>
              <a:t>могут </a:t>
            </a:r>
            <a:r>
              <a:rPr lang="ru-RU" sz="1200" dirty="0"/>
              <a:t>быть </a:t>
            </a:r>
            <a:r>
              <a:rPr lang="ru-RU" sz="1200" dirty="0" smtClean="0"/>
              <a:t>добавлены </a:t>
            </a:r>
            <a:r>
              <a:rPr lang="ru-RU" sz="1200" dirty="0"/>
              <a:t>через </a:t>
            </a:r>
            <a:r>
              <a:rPr lang="ru-RU" sz="1200" dirty="0" smtClean="0"/>
              <a:t>соответствующее </a:t>
            </a:r>
            <a:r>
              <a:rPr lang="ru-RU" sz="1200" dirty="0"/>
              <a:t>меню конфигурации, либо непосредственно, с помощью текстовой </a:t>
            </a:r>
            <a:r>
              <a:rPr lang="ru-RU" sz="1200" dirty="0" err="1"/>
              <a:t>slapt-getrc</a:t>
            </a:r>
            <a:r>
              <a:rPr lang="ru-RU" sz="1200" dirty="0"/>
              <a:t> конфигурации. </a:t>
            </a:r>
            <a:endParaRPr lang="ru-RU" sz="1200" dirty="0" smtClean="0"/>
          </a:p>
        </p:txBody>
      </p:sp>
    </p:spTree>
    <p:extLst>
      <p:ext uri="{BB962C8B-B14F-4D97-AF65-F5344CB8AC3E}">
        <p14:creationId xmlns:p14="http://schemas.microsoft.com/office/powerpoint/2010/main" val="453835154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Парадиз\Desktop\vector-linux-soho_1024_76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259632" y="332656"/>
            <a:ext cx="6984776" cy="1296144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9600" dirty="0" smtClean="0">
                <a:solidFill>
                  <a:srgbClr val="FF0000"/>
                </a:solidFill>
                <a:latin typeface="Blackadder ITC" pitchFamily="82" charset="0"/>
              </a:rPr>
              <a:t>Vector </a:t>
            </a:r>
            <a:r>
              <a:rPr lang="en-US" sz="9600" dirty="0">
                <a:solidFill>
                  <a:srgbClr val="FF0000"/>
                </a:solidFill>
                <a:latin typeface="Blackadder ITC" pitchFamily="82" charset="0"/>
              </a:rPr>
              <a:t>Linux</a:t>
            </a:r>
            <a:endParaRPr lang="ru-RU" sz="9600" dirty="0"/>
          </a:p>
        </p:txBody>
      </p:sp>
      <p:pic>
        <p:nvPicPr>
          <p:cNvPr id="9217" name="Picture 1" descr="D:\Users\Парадиз\Pictures\32978914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788" y="1484784"/>
            <a:ext cx="4075099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0" y="1412776"/>
            <a:ext cx="48642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Blackadder ITC" pitchFamily="82" charset="0"/>
              </a:rPr>
              <a:t>Я выбрал ОС </a:t>
            </a:r>
            <a:r>
              <a:rPr lang="en-US" dirty="0">
                <a:solidFill>
                  <a:srgbClr val="FF0000"/>
                </a:solidFill>
                <a:latin typeface="Blackadder ITC" pitchFamily="82" charset="0"/>
              </a:rPr>
              <a:t>Vector Linux</a:t>
            </a:r>
            <a:endParaRPr lang="ru-RU" dirty="0"/>
          </a:p>
          <a:p>
            <a:r>
              <a:rPr lang="en-US" dirty="0">
                <a:solidFill>
                  <a:srgbClr val="FF0000"/>
                </a:solidFill>
                <a:latin typeface="Blackadder ITC" pitchFamily="82" charset="0"/>
              </a:rPr>
              <a:t>Live </a:t>
            </a:r>
            <a:r>
              <a:rPr lang="en-US" dirty="0" smtClean="0">
                <a:solidFill>
                  <a:srgbClr val="FF0000"/>
                </a:solidFill>
                <a:latin typeface="Blackadder ITC" pitchFamily="82" charset="0"/>
              </a:rPr>
              <a:t>CD Standard</a:t>
            </a:r>
            <a:r>
              <a:rPr lang="ru-RU" dirty="0" smtClean="0">
                <a:solidFill>
                  <a:srgbClr val="FF0000"/>
                </a:solidFill>
                <a:latin typeface="Blackadder ITC" pitchFamily="82" charset="0"/>
              </a:rPr>
              <a:t>. </a:t>
            </a:r>
            <a:r>
              <a:rPr lang="en-US" dirty="0">
                <a:solidFill>
                  <a:srgbClr val="FF0000"/>
                </a:solidFill>
                <a:latin typeface="Blackadder ITC" pitchFamily="82" charset="0"/>
              </a:rPr>
              <a:t>Live CD </a:t>
            </a:r>
            <a:r>
              <a:rPr lang="en-US" dirty="0" smtClean="0">
                <a:solidFill>
                  <a:srgbClr val="FF0000"/>
                </a:solidFill>
                <a:latin typeface="Blackadder ITC" pitchFamily="82" charset="0"/>
              </a:rPr>
              <a:t>–</a:t>
            </a:r>
            <a:r>
              <a:rPr lang="ru-RU" dirty="0">
                <a:solidFill>
                  <a:srgbClr val="FF0000"/>
                </a:solidFill>
                <a:latin typeface="Blackadder ITC" pitchFamily="82" charset="0"/>
              </a:rPr>
              <a:t> операционная система, загружающаяся со сменного носителя (CD, DVD, USB-накопитель и т. д.), не требующая для своего функционирования установки на жёсткий </a:t>
            </a:r>
            <a:r>
              <a:rPr lang="ru-RU" dirty="0" err="1" smtClean="0">
                <a:solidFill>
                  <a:srgbClr val="FF0000"/>
                </a:solidFill>
                <a:latin typeface="Blackadder ITC" pitchFamily="82" charset="0"/>
              </a:rPr>
              <a:t>диск.Загрузка</a:t>
            </a:r>
            <a:r>
              <a:rPr lang="ru-RU" dirty="0" smtClean="0">
                <a:solidFill>
                  <a:srgbClr val="FF0000"/>
                </a:solidFill>
                <a:latin typeface="Blackadder ITC" pitchFamily="82" charset="0"/>
              </a:rPr>
              <a:t> такого диска длится не более 5 минут .Такая версия очень удобна для непредвиденных ситуаций.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3616036"/>
            <a:ext cx="28480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Blackadder ITC" pitchFamily="82" charset="0"/>
              </a:rPr>
              <a:t>Но при этом, по функциональности не уступает обычной версии ничем.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3835154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Парадиз\Desktop\vector-linux-soho_1024_76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259632" y="332656"/>
            <a:ext cx="6984776" cy="1296144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9600" dirty="0" smtClean="0">
                <a:solidFill>
                  <a:srgbClr val="FF0000"/>
                </a:solidFill>
                <a:latin typeface="Blackadder ITC" pitchFamily="82" charset="0"/>
              </a:rPr>
              <a:t>Vector </a:t>
            </a:r>
            <a:r>
              <a:rPr lang="en-US" sz="9600" dirty="0">
                <a:solidFill>
                  <a:srgbClr val="FF0000"/>
                </a:solidFill>
                <a:latin typeface="Blackadder ITC" pitchFamily="82" charset="0"/>
              </a:rPr>
              <a:t>Linux</a:t>
            </a:r>
            <a:endParaRPr lang="ru-RU" sz="9600" dirty="0"/>
          </a:p>
        </p:txBody>
      </p:sp>
      <p:pic>
        <p:nvPicPr>
          <p:cNvPr id="1026" name="Picture 2" descr="D:\Users\Парадиз\Pictures\3303921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489" y="1412776"/>
            <a:ext cx="399657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196752"/>
            <a:ext cx="4827604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Рабочий стол(рабочая область для быстрого доступа)</a:t>
            </a:r>
          </a:p>
          <a:p>
            <a:r>
              <a:rPr lang="ru-RU" sz="1600" dirty="0" smtClean="0"/>
              <a:t>На рабочем столе располагается</a:t>
            </a:r>
            <a:r>
              <a:rPr lang="en-US" sz="1600" dirty="0" smtClean="0"/>
              <a:t>:</a:t>
            </a:r>
            <a:endParaRPr lang="ru-RU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Меню </a:t>
            </a:r>
            <a:r>
              <a:rPr lang="en-US" sz="1600" dirty="0" smtClean="0"/>
              <a:t>Vector</a:t>
            </a:r>
            <a:r>
              <a:rPr lang="ru-RU" sz="1600" dirty="0" smtClean="0"/>
              <a:t>(Расположение ПО)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Переключение между рабочими столами (4шт)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Кнопка конец сессии(выключение,</a:t>
            </a:r>
          </a:p>
          <a:p>
            <a:r>
              <a:rPr lang="ru-RU" sz="1600" dirty="0" err="1" smtClean="0"/>
              <a:t>перезагрузка,сменить</a:t>
            </a:r>
            <a:r>
              <a:rPr lang="ru-RU" sz="1600" dirty="0" smtClean="0"/>
              <a:t> профиль)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Панель быстрого доступа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Часы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Регулятор громкости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Десктоп</a:t>
            </a:r>
            <a:endParaRPr lang="en-US" sz="16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6194814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Парадиз\Desktop\vector-linux-soho_1024_76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259632" y="332656"/>
            <a:ext cx="6984776" cy="1296144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9600" dirty="0" smtClean="0">
                <a:solidFill>
                  <a:srgbClr val="FF0000"/>
                </a:solidFill>
                <a:latin typeface="Blackadder ITC" pitchFamily="82" charset="0"/>
              </a:rPr>
              <a:t>Vector </a:t>
            </a:r>
            <a:r>
              <a:rPr lang="en-US" sz="9600" dirty="0">
                <a:solidFill>
                  <a:srgbClr val="FF0000"/>
                </a:solidFill>
                <a:latin typeface="Blackadder ITC" pitchFamily="82" charset="0"/>
              </a:rPr>
              <a:t>Linux</a:t>
            </a:r>
            <a:endParaRPr lang="ru-RU" sz="9600" dirty="0"/>
          </a:p>
        </p:txBody>
      </p:sp>
      <p:pic>
        <p:nvPicPr>
          <p:cNvPr id="2050" name="Picture 2" descr="D:\Users\Парадиз\Pictures\3303929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929" y="1916832"/>
            <a:ext cx="3240360" cy="2627236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</a:effectLst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Users\Парадиз\Desktop\3303929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02576"/>
            <a:ext cx="3168352" cy="2568853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1484784"/>
            <a:ext cx="433227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Переключение  между рабочими столами</a:t>
            </a:r>
          </a:p>
          <a:p>
            <a:r>
              <a:rPr lang="ru-RU" dirty="0" smtClean="0"/>
              <a:t>производится  на панели </a:t>
            </a:r>
            <a:r>
              <a:rPr lang="en-US" dirty="0" smtClean="0"/>
              <a:t>Vector</a:t>
            </a:r>
            <a:r>
              <a:rPr lang="ru-RU" dirty="0" smtClean="0"/>
              <a:t> .</a:t>
            </a:r>
          </a:p>
          <a:p>
            <a:r>
              <a:rPr lang="ru-RU" dirty="0" smtClean="0"/>
              <a:t>Переключение между </a:t>
            </a:r>
          </a:p>
          <a:p>
            <a:r>
              <a:rPr lang="ru-RU" dirty="0" smtClean="0"/>
              <a:t>ними производится </a:t>
            </a:r>
          </a:p>
          <a:p>
            <a:r>
              <a:rPr lang="ru-RU" dirty="0" smtClean="0"/>
              <a:t>нажатием на нужный  </a:t>
            </a:r>
          </a:p>
          <a:p>
            <a:r>
              <a:rPr lang="ru-RU" dirty="0" smtClean="0"/>
              <a:t>квадрат с рабочим </a:t>
            </a:r>
          </a:p>
          <a:p>
            <a:r>
              <a:rPr lang="ru-RU" dirty="0" smtClean="0"/>
              <a:t>столом.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321346818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Парадиз\Desktop\vector-linux-soho_1024_76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259632" y="332656"/>
            <a:ext cx="6984776" cy="1296144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9600" dirty="0" smtClean="0">
                <a:solidFill>
                  <a:srgbClr val="FF0000"/>
                </a:solidFill>
                <a:latin typeface="Blackadder ITC" pitchFamily="82" charset="0"/>
              </a:rPr>
              <a:t>Vector </a:t>
            </a:r>
            <a:r>
              <a:rPr lang="en-US" sz="9600" dirty="0">
                <a:solidFill>
                  <a:srgbClr val="FF0000"/>
                </a:solidFill>
                <a:latin typeface="Blackadder ITC" pitchFamily="82" charset="0"/>
              </a:rPr>
              <a:t>Linux</a:t>
            </a:r>
            <a:endParaRPr lang="ru-RU" sz="9600" dirty="0"/>
          </a:p>
        </p:txBody>
      </p:sp>
      <p:pic>
        <p:nvPicPr>
          <p:cNvPr id="2050" name="Picture 2" descr="D:\Users\Парадиз\Pictures\3302534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340767"/>
            <a:ext cx="4626161" cy="367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960" y="1196752"/>
            <a:ext cx="3360087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Вкладка </a:t>
            </a:r>
            <a:r>
              <a:rPr lang="en-US" dirty="0" smtClean="0">
                <a:solidFill>
                  <a:srgbClr val="FF0000"/>
                </a:solidFill>
              </a:rPr>
              <a:t>Office </a:t>
            </a:r>
            <a:r>
              <a:rPr lang="ru-RU" dirty="0" smtClean="0">
                <a:solidFill>
                  <a:srgbClr val="FF0000"/>
                </a:solidFill>
              </a:rPr>
              <a:t>включает </a:t>
            </a:r>
            <a:r>
              <a:rPr lang="ru-RU" dirty="0">
                <a:solidFill>
                  <a:srgbClr val="FF0000"/>
                </a:solidFill>
              </a:rPr>
              <a:t>в </a:t>
            </a:r>
            <a:r>
              <a:rPr lang="ru-RU" dirty="0" smtClean="0">
                <a:solidFill>
                  <a:srgbClr val="FF0000"/>
                </a:solidFill>
              </a:rPr>
              <a:t>себя </a:t>
            </a:r>
            <a:r>
              <a:rPr lang="en-US" dirty="0">
                <a:solidFill>
                  <a:srgbClr val="FF0000"/>
                </a:solidFill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FF0000"/>
                </a:solidFill>
              </a:rPr>
              <a:t>Abi</a:t>
            </a:r>
            <a:r>
              <a:rPr lang="en-US" dirty="0" smtClean="0">
                <a:solidFill>
                  <a:srgbClr val="FF0000"/>
                </a:solidFill>
              </a:rPr>
              <a:t> word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Adie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Calendar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Fox calculator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FF0000"/>
                </a:solidFill>
              </a:rPr>
              <a:t>Gnumeric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spreedsheet</a:t>
            </a:r>
            <a:endParaRPr lang="en-US" dirty="0" smtClean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J-pilot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FF0000"/>
                </a:solidFill>
              </a:rPr>
              <a:t>Xcalculator</a:t>
            </a:r>
            <a:endParaRPr lang="en-US" dirty="0" smtClean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FF0000"/>
                </a:solidFill>
              </a:rPr>
              <a:t>XPdf</a:t>
            </a: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3835154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Парадиз\Desktop\vector-linux-soho_1024_76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259632" y="332656"/>
            <a:ext cx="6984776" cy="1296144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9600" dirty="0" smtClean="0">
                <a:solidFill>
                  <a:srgbClr val="FF0000"/>
                </a:solidFill>
                <a:latin typeface="Blackadder ITC" pitchFamily="82" charset="0"/>
              </a:rPr>
              <a:t>Vector </a:t>
            </a:r>
            <a:r>
              <a:rPr lang="en-US" sz="9600" dirty="0">
                <a:solidFill>
                  <a:srgbClr val="FF0000"/>
                </a:solidFill>
                <a:latin typeface="Blackadder ITC" pitchFamily="82" charset="0"/>
              </a:rPr>
              <a:t>Linux</a:t>
            </a:r>
            <a:endParaRPr lang="ru-RU" sz="9600" dirty="0"/>
          </a:p>
        </p:txBody>
      </p:sp>
      <p:pic>
        <p:nvPicPr>
          <p:cNvPr id="2" name="Picture 3" descr="D:\Users\Парадиз\Pictures\3302537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12776"/>
            <a:ext cx="4399286" cy="3542011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</a:effectLst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112474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dirty="0" err="1" smtClean="0">
                <a:solidFill>
                  <a:srgbClr val="FF0000"/>
                </a:solidFill>
              </a:rPr>
              <a:t>Abi</a:t>
            </a:r>
            <a:r>
              <a:rPr lang="en-US" sz="1200" dirty="0" smtClean="0">
                <a:solidFill>
                  <a:srgbClr val="FF0000"/>
                </a:solidFill>
              </a:rPr>
              <a:t> word-</a:t>
            </a:r>
            <a:r>
              <a:rPr lang="ru-RU" sz="1200" dirty="0" smtClean="0">
                <a:solidFill>
                  <a:srgbClr val="FF0000"/>
                </a:solidFill>
              </a:rPr>
              <a:t>выглядит и функционирует как </a:t>
            </a:r>
            <a:r>
              <a:rPr lang="en-US" sz="1200" dirty="0" smtClean="0">
                <a:solidFill>
                  <a:srgbClr val="FF0000"/>
                </a:solidFill>
              </a:rPr>
              <a:t>Windows </a:t>
            </a:r>
            <a:r>
              <a:rPr lang="en-US" sz="1200" dirty="0" err="1" smtClean="0">
                <a:solidFill>
                  <a:srgbClr val="FF0000"/>
                </a:solidFill>
              </a:rPr>
              <a:t>wordpad</a:t>
            </a:r>
            <a:endParaRPr lang="en-US" sz="1200" dirty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FF0000"/>
                </a:solidFill>
              </a:rPr>
              <a:t>Adie-</a:t>
            </a:r>
            <a:r>
              <a:rPr lang="ru-RU" sz="1200" dirty="0" smtClean="0">
                <a:solidFill>
                  <a:srgbClr val="FF0000"/>
                </a:solidFill>
              </a:rPr>
              <a:t>очень похож на стандартный блокнот оболочки </a:t>
            </a:r>
            <a:r>
              <a:rPr lang="en-US" sz="1200" dirty="0" smtClean="0">
                <a:solidFill>
                  <a:srgbClr val="FF0000"/>
                </a:solidFill>
              </a:rPr>
              <a:t>Windows</a:t>
            </a:r>
            <a:endParaRPr lang="en-US" sz="1200" dirty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FF0000"/>
                </a:solidFill>
              </a:rPr>
              <a:t>Calendar-</a:t>
            </a:r>
            <a:r>
              <a:rPr lang="ru-RU" sz="1200" dirty="0" smtClean="0">
                <a:solidFill>
                  <a:srgbClr val="FF0000"/>
                </a:solidFill>
              </a:rPr>
              <a:t>календарь (стандартный )</a:t>
            </a:r>
            <a:endParaRPr lang="en-US" sz="1200" dirty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</a:rPr>
              <a:t>Fox </a:t>
            </a:r>
            <a:r>
              <a:rPr lang="en-US" sz="1200" dirty="0" smtClean="0">
                <a:solidFill>
                  <a:srgbClr val="FF0000"/>
                </a:solidFill>
              </a:rPr>
              <a:t>calculator</a:t>
            </a:r>
            <a:r>
              <a:rPr lang="ru-RU" sz="1200" dirty="0" smtClean="0">
                <a:solidFill>
                  <a:srgbClr val="FF0000"/>
                </a:solidFill>
              </a:rPr>
              <a:t>-Калькулятор </a:t>
            </a:r>
            <a:r>
              <a:rPr lang="en-US" sz="1200" dirty="0" err="1" smtClean="0">
                <a:solidFill>
                  <a:srgbClr val="FF0000"/>
                </a:solidFill>
              </a:rPr>
              <a:t>linux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smtClean="0">
                <a:solidFill>
                  <a:srgbClr val="FF0000"/>
                </a:solidFill>
              </a:rPr>
              <a:t>инженерный с большим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 кол-вом </a:t>
            </a:r>
            <a:r>
              <a:rPr lang="ru-RU" sz="1200" dirty="0" err="1" smtClean="0">
                <a:solidFill>
                  <a:srgbClr val="FF0000"/>
                </a:solidFill>
              </a:rPr>
              <a:t>фун-ций</a:t>
            </a:r>
            <a:endParaRPr lang="en-US" sz="1200" dirty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err="1">
                <a:solidFill>
                  <a:srgbClr val="FF0000"/>
                </a:solidFill>
              </a:rPr>
              <a:t>Gnumeric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</a:rPr>
              <a:t>spreedsheet</a:t>
            </a:r>
            <a:r>
              <a:rPr lang="ru-RU" sz="1200" dirty="0" smtClean="0">
                <a:solidFill>
                  <a:srgbClr val="FF0000"/>
                </a:solidFill>
              </a:rPr>
              <a:t>-</a:t>
            </a:r>
            <a:r>
              <a:rPr lang="ru-RU" sz="1200" dirty="0" err="1" smtClean="0">
                <a:solidFill>
                  <a:srgbClr val="FF0000"/>
                </a:solidFill>
              </a:rPr>
              <a:t>Эксель</a:t>
            </a:r>
            <a:r>
              <a:rPr lang="ru-RU" sz="1200" dirty="0" smtClean="0">
                <a:solidFill>
                  <a:srgbClr val="FF0000"/>
                </a:solidFill>
              </a:rPr>
              <a:t> служит для создания таблиц (поддерживает ввод формул )</a:t>
            </a:r>
            <a:endParaRPr lang="en-US" sz="1200" dirty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</a:rPr>
              <a:t>J-pilot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err="1" smtClean="0">
                <a:solidFill>
                  <a:srgbClr val="FF0000"/>
                </a:solidFill>
              </a:rPr>
              <a:t>Xcalculator</a:t>
            </a:r>
            <a:r>
              <a:rPr lang="ru-RU" sz="1200" dirty="0" smtClean="0">
                <a:solidFill>
                  <a:srgbClr val="FF0000"/>
                </a:solidFill>
              </a:rPr>
              <a:t>-калькулятор(стандарт поддерживает простые вычисления)</a:t>
            </a:r>
            <a:endParaRPr lang="en-US" sz="1200" dirty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err="1" smtClean="0">
                <a:solidFill>
                  <a:srgbClr val="FF0000"/>
                </a:solidFill>
              </a:rPr>
              <a:t>XPdf</a:t>
            </a:r>
            <a:r>
              <a:rPr lang="ru-RU" sz="1200" dirty="0" smtClean="0">
                <a:solidFill>
                  <a:srgbClr val="FF0000"/>
                </a:solidFill>
              </a:rPr>
              <a:t>(Программа служит для просмотра </a:t>
            </a:r>
            <a:r>
              <a:rPr lang="en-US" sz="1200" dirty="0" err="1">
                <a:solidFill>
                  <a:srgbClr val="FF0000"/>
                </a:solidFill>
              </a:rPr>
              <a:t>Pdf</a:t>
            </a:r>
            <a:r>
              <a:rPr lang="ru-RU" sz="1200" dirty="0" smtClean="0">
                <a:solidFill>
                  <a:srgbClr val="FF0000"/>
                </a:solidFill>
              </a:rPr>
              <a:t> книг в </a:t>
            </a:r>
            <a:r>
              <a:rPr lang="en-US" sz="1200" dirty="0" err="1" smtClean="0">
                <a:solidFill>
                  <a:srgbClr val="FF0000"/>
                </a:solidFill>
              </a:rPr>
              <a:t>Pdf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err="1" smtClean="0">
                <a:solidFill>
                  <a:srgbClr val="FF0000"/>
                </a:solidFill>
              </a:rPr>
              <a:t>формате.Есть</a:t>
            </a:r>
            <a:r>
              <a:rPr lang="ru-RU" sz="1200" dirty="0" smtClean="0">
                <a:solidFill>
                  <a:srgbClr val="FF0000"/>
                </a:solidFill>
              </a:rPr>
              <a:t> функция распечатки книг)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835154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Парадиз\Desktop\vector-linux-soho_1024_76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259632" y="332656"/>
            <a:ext cx="6984776" cy="1296144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9600" dirty="0" smtClean="0">
                <a:solidFill>
                  <a:srgbClr val="FF0000"/>
                </a:solidFill>
                <a:latin typeface="Blackadder ITC" pitchFamily="82" charset="0"/>
              </a:rPr>
              <a:t>Vector </a:t>
            </a:r>
            <a:r>
              <a:rPr lang="en-US" sz="9600" dirty="0">
                <a:solidFill>
                  <a:srgbClr val="FF0000"/>
                </a:solidFill>
                <a:latin typeface="Blackadder ITC" pitchFamily="82" charset="0"/>
              </a:rPr>
              <a:t>Linux</a:t>
            </a:r>
            <a:endParaRPr lang="ru-RU" sz="9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0483" y="119675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dirty="0" err="1">
                <a:solidFill>
                  <a:srgbClr val="FF0000"/>
                </a:solidFill>
              </a:rPr>
              <a:t>Abi</a:t>
            </a:r>
            <a:r>
              <a:rPr lang="en-US" sz="1200" dirty="0">
                <a:solidFill>
                  <a:srgbClr val="FF0000"/>
                </a:solidFill>
              </a:rPr>
              <a:t> word-</a:t>
            </a:r>
            <a:r>
              <a:rPr lang="ru-RU" sz="1200" dirty="0">
                <a:solidFill>
                  <a:srgbClr val="FF0000"/>
                </a:solidFill>
              </a:rPr>
              <a:t>выглядит и функционирует как </a:t>
            </a:r>
            <a:r>
              <a:rPr lang="en-US" sz="1200" dirty="0">
                <a:solidFill>
                  <a:srgbClr val="FF0000"/>
                </a:solidFill>
              </a:rPr>
              <a:t>Windows </a:t>
            </a:r>
            <a:r>
              <a:rPr lang="en-US" sz="1200" dirty="0" err="1">
                <a:solidFill>
                  <a:srgbClr val="FF0000"/>
                </a:solidFill>
              </a:rPr>
              <a:t>wordpad</a:t>
            </a:r>
            <a:endParaRPr lang="en-US" sz="1200" dirty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</a:rPr>
              <a:t>Adie-</a:t>
            </a:r>
            <a:r>
              <a:rPr lang="ru-RU" sz="1200" dirty="0">
                <a:solidFill>
                  <a:srgbClr val="FF0000"/>
                </a:solidFill>
              </a:rPr>
              <a:t>очень похож на стандартный блокнот оболочки </a:t>
            </a:r>
            <a:r>
              <a:rPr lang="en-US" sz="1200" dirty="0">
                <a:solidFill>
                  <a:srgbClr val="FF0000"/>
                </a:solidFill>
              </a:rPr>
              <a:t>Windows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</a:rPr>
              <a:t>Calendar-</a:t>
            </a:r>
            <a:r>
              <a:rPr lang="ru-RU" sz="1200" dirty="0">
                <a:solidFill>
                  <a:srgbClr val="FF0000"/>
                </a:solidFill>
              </a:rPr>
              <a:t>календарь (стандартный )</a:t>
            </a:r>
            <a:endParaRPr lang="en-US" sz="1200" dirty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</a:rPr>
              <a:t>Fox calculator</a:t>
            </a:r>
            <a:r>
              <a:rPr lang="ru-RU" sz="1200" dirty="0">
                <a:solidFill>
                  <a:srgbClr val="FF0000"/>
                </a:solidFill>
              </a:rPr>
              <a:t>-Калькулятор </a:t>
            </a:r>
            <a:r>
              <a:rPr lang="en-US" sz="1200" dirty="0" err="1">
                <a:solidFill>
                  <a:srgbClr val="FF0000"/>
                </a:solidFill>
              </a:rPr>
              <a:t>linux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ru-RU" sz="1200" dirty="0">
                <a:solidFill>
                  <a:srgbClr val="FF0000"/>
                </a:solidFill>
              </a:rPr>
              <a:t>инженерный с большим</a:t>
            </a:r>
          </a:p>
          <a:p>
            <a:r>
              <a:rPr lang="ru-RU" sz="1200" dirty="0">
                <a:solidFill>
                  <a:srgbClr val="FF0000"/>
                </a:solidFill>
              </a:rPr>
              <a:t> кол-вом </a:t>
            </a:r>
            <a:r>
              <a:rPr lang="ru-RU" sz="1200" dirty="0" err="1">
                <a:solidFill>
                  <a:srgbClr val="FF0000"/>
                </a:solidFill>
              </a:rPr>
              <a:t>фун-ций</a:t>
            </a:r>
            <a:endParaRPr lang="en-US" sz="1200" dirty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err="1">
                <a:solidFill>
                  <a:srgbClr val="FF0000"/>
                </a:solidFill>
              </a:rPr>
              <a:t>Gnumeric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err="1">
                <a:solidFill>
                  <a:srgbClr val="FF0000"/>
                </a:solidFill>
              </a:rPr>
              <a:t>spreedsheet</a:t>
            </a:r>
            <a:r>
              <a:rPr lang="ru-RU" sz="1200" dirty="0">
                <a:solidFill>
                  <a:srgbClr val="FF0000"/>
                </a:solidFill>
              </a:rPr>
              <a:t>-</a:t>
            </a:r>
            <a:r>
              <a:rPr lang="ru-RU" sz="1200" dirty="0" err="1">
                <a:solidFill>
                  <a:srgbClr val="FF0000"/>
                </a:solidFill>
              </a:rPr>
              <a:t>Эксель</a:t>
            </a:r>
            <a:r>
              <a:rPr lang="ru-RU" sz="1200" dirty="0">
                <a:solidFill>
                  <a:srgbClr val="FF0000"/>
                </a:solidFill>
              </a:rPr>
              <a:t> служит для создания таблиц (поддерживает ввод формул )</a:t>
            </a:r>
            <a:endParaRPr lang="en-US" sz="1200" dirty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</a:rPr>
              <a:t>J-pilot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err="1">
                <a:solidFill>
                  <a:srgbClr val="FF0000"/>
                </a:solidFill>
              </a:rPr>
              <a:t>Xcalculator</a:t>
            </a:r>
            <a:r>
              <a:rPr lang="ru-RU" sz="1200" dirty="0">
                <a:solidFill>
                  <a:srgbClr val="FF0000"/>
                </a:solidFill>
              </a:rPr>
              <a:t>-калькулятор(стандарт поддерживает простые вычисления)</a:t>
            </a:r>
            <a:endParaRPr lang="en-US" sz="1200" dirty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err="1">
                <a:solidFill>
                  <a:srgbClr val="FF0000"/>
                </a:solidFill>
              </a:rPr>
              <a:t>XPdf</a:t>
            </a:r>
            <a:r>
              <a:rPr lang="ru-RU" sz="1200" dirty="0">
                <a:solidFill>
                  <a:srgbClr val="FF0000"/>
                </a:solidFill>
              </a:rPr>
              <a:t>(Программа служит для просмотра </a:t>
            </a:r>
            <a:r>
              <a:rPr lang="en-US" sz="1200" dirty="0" err="1">
                <a:solidFill>
                  <a:srgbClr val="FF0000"/>
                </a:solidFill>
              </a:rPr>
              <a:t>Pdf</a:t>
            </a:r>
            <a:r>
              <a:rPr lang="ru-RU" sz="1200" dirty="0">
                <a:solidFill>
                  <a:srgbClr val="FF0000"/>
                </a:solidFill>
              </a:rPr>
              <a:t> книг в </a:t>
            </a:r>
            <a:r>
              <a:rPr lang="en-US" sz="1200" dirty="0" err="1">
                <a:solidFill>
                  <a:srgbClr val="FF0000"/>
                </a:solidFill>
              </a:rPr>
              <a:t>Pdf</a:t>
            </a:r>
            <a:r>
              <a:rPr lang="ru-RU" sz="1200" dirty="0">
                <a:solidFill>
                  <a:srgbClr val="FF0000"/>
                </a:solidFill>
              </a:rPr>
              <a:t> </a:t>
            </a:r>
            <a:r>
              <a:rPr lang="ru-RU" sz="1200" dirty="0" err="1">
                <a:solidFill>
                  <a:srgbClr val="FF0000"/>
                </a:solidFill>
              </a:rPr>
              <a:t>формате.Есть</a:t>
            </a:r>
            <a:r>
              <a:rPr lang="ru-RU" sz="1200" dirty="0">
                <a:solidFill>
                  <a:srgbClr val="FF0000"/>
                </a:solidFill>
              </a:rPr>
              <a:t> функция распечатки книг)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D:\Users\Парадиз\Pictures\3302538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152" y="1484784"/>
            <a:ext cx="4382373" cy="3528392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</a:effectLst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835154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Парадиз\Desktop\vector-linux-soho_1024_76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259632" y="332656"/>
            <a:ext cx="6984776" cy="1296144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9600" dirty="0" smtClean="0">
                <a:solidFill>
                  <a:srgbClr val="FF0000"/>
                </a:solidFill>
                <a:latin typeface="Blackadder ITC" pitchFamily="82" charset="0"/>
              </a:rPr>
              <a:t>Vector </a:t>
            </a:r>
            <a:r>
              <a:rPr lang="en-US" sz="9600" dirty="0">
                <a:solidFill>
                  <a:srgbClr val="FF0000"/>
                </a:solidFill>
                <a:latin typeface="Blackadder ITC" pitchFamily="82" charset="0"/>
              </a:rPr>
              <a:t>Linux</a:t>
            </a:r>
            <a:endParaRPr lang="ru-RU" sz="9600" dirty="0"/>
          </a:p>
        </p:txBody>
      </p:sp>
      <p:pic>
        <p:nvPicPr>
          <p:cNvPr id="4098" name="Picture 2" descr="D:\Users\Парадиз\Pictures\3302534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167" y="1453598"/>
            <a:ext cx="4477555" cy="3431099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</a:effectLst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7989" y="126876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Вкладка </a:t>
            </a:r>
            <a:r>
              <a:rPr lang="en-US" dirty="0" smtClean="0">
                <a:solidFill>
                  <a:srgbClr val="FF0000"/>
                </a:solidFill>
              </a:rPr>
              <a:t>Graphics </a:t>
            </a:r>
            <a:r>
              <a:rPr lang="ru-RU" dirty="0" smtClean="0">
                <a:solidFill>
                  <a:srgbClr val="FF0000"/>
                </a:solidFill>
              </a:rPr>
              <a:t>включает </a:t>
            </a:r>
            <a:r>
              <a:rPr lang="ru-RU" dirty="0">
                <a:solidFill>
                  <a:srgbClr val="FF0000"/>
                </a:solidFill>
              </a:rPr>
              <a:t>в </a:t>
            </a:r>
            <a:r>
              <a:rPr lang="ru-RU" dirty="0" smtClean="0">
                <a:solidFill>
                  <a:srgbClr val="FF0000"/>
                </a:solidFill>
              </a:rPr>
              <a:t>себя 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FF0000"/>
                </a:solidFill>
              </a:rPr>
              <a:t>GQView</a:t>
            </a: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FF0000"/>
                </a:solidFill>
              </a:rPr>
              <a:t>Gtcam</a:t>
            </a: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FF0000"/>
                </a:solidFill>
              </a:rPr>
              <a:t>MtPaint</a:t>
            </a: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FF0000"/>
                </a:solidFill>
              </a:rPr>
              <a:t>ShutterBug</a:t>
            </a: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The Gimp</a:t>
            </a: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Xara </a:t>
            </a:r>
            <a:r>
              <a:rPr lang="en-US" dirty="0" err="1" smtClean="0">
                <a:solidFill>
                  <a:srgbClr val="FF0000"/>
                </a:solidFill>
              </a:rPr>
              <a:t>Xtreeme</a:t>
            </a: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FF0000"/>
                </a:solidFill>
              </a:rPr>
              <a:t>Xsane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835154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Парадиз\Desktop\vector-linux-soho_1024_76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Blackadder ITC" pitchFamily="82" charset="0"/>
              </a:rPr>
              <a:t>Vector Linux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259632" y="1685884"/>
            <a:ext cx="6400800" cy="1752600"/>
          </a:xfrm>
        </p:spPr>
        <p:txBody>
          <a:bodyPr>
            <a:normAutofit fontScale="47500" lnSpcReduction="20000"/>
          </a:bodyPr>
          <a:lstStyle/>
          <a:p>
            <a:pPr>
              <a:defRPr/>
            </a:pPr>
            <a:r>
              <a:rPr lang="ru-RU" dirty="0"/>
              <a:t> СОДЕРЖАНИЕ</a:t>
            </a:r>
          </a:p>
          <a:p>
            <a:pPr>
              <a:defRPr/>
            </a:pPr>
            <a:endParaRPr lang="ru-RU" dirty="0"/>
          </a:p>
          <a:p>
            <a:pPr marL="514350" indent="-514350" algn="l">
              <a:buFont typeface="+mj-lt"/>
              <a:buAutoNum type="arabicPeriod"/>
              <a:defRPr/>
            </a:pPr>
            <a:r>
              <a:rPr lang="ru-RU" sz="4600" dirty="0" smtClean="0"/>
              <a:t>Немного </a:t>
            </a:r>
            <a:r>
              <a:rPr lang="ru-RU" sz="4600" dirty="0"/>
              <a:t>о </a:t>
            </a:r>
            <a:r>
              <a:rPr lang="en-US" sz="6500" dirty="0">
                <a:solidFill>
                  <a:srgbClr val="FF0000"/>
                </a:solidFill>
                <a:latin typeface="Blackadder ITC" pitchFamily="82" charset="0"/>
              </a:rPr>
              <a:t>Vector </a:t>
            </a:r>
            <a:r>
              <a:rPr lang="en-US" sz="6500" dirty="0" smtClean="0">
                <a:solidFill>
                  <a:srgbClr val="FF0000"/>
                </a:solidFill>
                <a:latin typeface="Blackadder ITC" pitchFamily="82" charset="0"/>
              </a:rPr>
              <a:t>Linux</a:t>
            </a:r>
            <a:endParaRPr lang="ru-RU" sz="6500" dirty="0" smtClean="0">
              <a:solidFill>
                <a:srgbClr val="FF0000"/>
              </a:solidFill>
              <a:latin typeface="Blackadder ITC" pitchFamily="82" charset="0"/>
            </a:endParaRPr>
          </a:p>
          <a:p>
            <a:pPr marL="514350" indent="-514350" algn="l">
              <a:buFont typeface="+mj-lt"/>
              <a:buAutoNum type="arabicPeriod"/>
              <a:defRPr/>
            </a:pPr>
            <a:r>
              <a:rPr lang="ru-RU" sz="4600" dirty="0" smtClean="0">
                <a:solidFill>
                  <a:srgbClr val="0070C0"/>
                </a:solidFill>
              </a:rPr>
              <a:t>Знакомство</a:t>
            </a:r>
            <a:endParaRPr lang="ru-RU" sz="4600" dirty="0">
              <a:solidFill>
                <a:srgbClr val="0070C0"/>
              </a:solidFill>
            </a:endParaRPr>
          </a:p>
          <a:p>
            <a:pPr marL="514350" indent="-514350" algn="l">
              <a:buFont typeface="+mj-lt"/>
              <a:buAutoNum type="arabicPeriod"/>
              <a:defRPr/>
            </a:pPr>
            <a:r>
              <a:rPr lang="ru-RU" sz="4600" dirty="0" smtClean="0">
                <a:solidFill>
                  <a:schemeClr val="bg1"/>
                </a:solidFill>
              </a:rPr>
              <a:t>Заключение</a:t>
            </a:r>
            <a:endParaRPr lang="ru-RU" sz="4600" dirty="0"/>
          </a:p>
        </p:txBody>
      </p:sp>
    </p:spTree>
    <p:extLst>
      <p:ext uri="{BB962C8B-B14F-4D97-AF65-F5344CB8AC3E}">
        <p14:creationId xmlns:p14="http://schemas.microsoft.com/office/powerpoint/2010/main" val="3670706852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Парадиз\Desktop\vector-linux-soho_1024_76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259632" y="332656"/>
            <a:ext cx="6984776" cy="1296144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9600" dirty="0" smtClean="0">
                <a:solidFill>
                  <a:srgbClr val="FF0000"/>
                </a:solidFill>
                <a:latin typeface="Blackadder ITC" pitchFamily="82" charset="0"/>
              </a:rPr>
              <a:t>Vector </a:t>
            </a:r>
            <a:r>
              <a:rPr lang="en-US" sz="9600" dirty="0">
                <a:solidFill>
                  <a:srgbClr val="FF0000"/>
                </a:solidFill>
                <a:latin typeface="Blackadder ITC" pitchFamily="82" charset="0"/>
              </a:rPr>
              <a:t>Linux</a:t>
            </a:r>
            <a:endParaRPr lang="ru-RU" sz="9600" dirty="0"/>
          </a:p>
        </p:txBody>
      </p:sp>
      <p:pic>
        <p:nvPicPr>
          <p:cNvPr id="5122" name="Picture 2" descr="D:\Users\Парадиз\Pictures\3302556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35" y="1412776"/>
            <a:ext cx="4612512" cy="341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397675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FF0000"/>
                </a:solidFill>
              </a:rPr>
              <a:t>GQView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ru-RU" dirty="0" smtClean="0">
                <a:solidFill>
                  <a:srgbClr val="FF0000"/>
                </a:solidFill>
              </a:rPr>
              <a:t>Программа просмотра изображений)</a:t>
            </a: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FF0000"/>
                </a:solidFill>
              </a:rPr>
              <a:t>Gtcam</a:t>
            </a:r>
            <a:r>
              <a:rPr lang="ru-RU" dirty="0" smtClean="0">
                <a:solidFill>
                  <a:srgbClr val="FF0000"/>
                </a:solidFill>
              </a:rPr>
              <a:t>(Программа для работы с Веб-</a:t>
            </a:r>
            <a:r>
              <a:rPr lang="ru-RU" dirty="0" err="1" smtClean="0">
                <a:solidFill>
                  <a:srgbClr val="FF0000"/>
                </a:solidFill>
              </a:rPr>
              <a:t>камерой.С</a:t>
            </a:r>
            <a:r>
              <a:rPr lang="ru-RU" dirty="0" smtClean="0">
                <a:solidFill>
                  <a:srgbClr val="FF0000"/>
                </a:solidFill>
              </a:rPr>
              <a:t> функциями удаления и сохранения графических изображений)</a:t>
            </a: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FF0000"/>
                </a:solidFill>
              </a:rPr>
              <a:t>MtPaint</a:t>
            </a:r>
            <a:r>
              <a:rPr lang="ru-RU" dirty="0" smtClean="0">
                <a:solidFill>
                  <a:srgbClr val="FF0000"/>
                </a:solidFill>
              </a:rPr>
              <a:t>(Растровый графический редактор поддерживает форматы 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err="1" smtClean="0">
                <a:solidFill>
                  <a:srgbClr val="FF0000"/>
                </a:solidFill>
              </a:rPr>
              <a:t>png,gif,bmp,xpm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003254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Парадиз\Desktop\vector-linux-soho_1024_76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259632" y="332656"/>
            <a:ext cx="6984776" cy="1296144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9600" dirty="0" smtClean="0">
                <a:solidFill>
                  <a:srgbClr val="FF0000"/>
                </a:solidFill>
                <a:latin typeface="Blackadder ITC" pitchFamily="82" charset="0"/>
              </a:rPr>
              <a:t>Vector </a:t>
            </a:r>
            <a:r>
              <a:rPr lang="en-US" sz="9600" dirty="0">
                <a:solidFill>
                  <a:srgbClr val="FF0000"/>
                </a:solidFill>
                <a:latin typeface="Blackadder ITC" pitchFamily="82" charset="0"/>
              </a:rPr>
              <a:t>Linux</a:t>
            </a:r>
            <a:endParaRPr lang="ru-RU" sz="9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12067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err="1">
                <a:solidFill>
                  <a:srgbClr val="FF0000"/>
                </a:solidFill>
              </a:rPr>
              <a:t>ShutterBug</a:t>
            </a: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The Gimp-(Flash </a:t>
            </a:r>
            <a:r>
              <a:rPr lang="ru-RU" dirty="0">
                <a:solidFill>
                  <a:srgbClr val="FF0000"/>
                </a:solidFill>
              </a:rPr>
              <a:t>редактор поддержка всех стандартных функций)</a:t>
            </a: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Xara </a:t>
            </a:r>
            <a:r>
              <a:rPr lang="en-US" dirty="0" err="1">
                <a:solidFill>
                  <a:srgbClr val="FF0000"/>
                </a:solidFill>
              </a:rPr>
              <a:t>Xtreeme</a:t>
            </a:r>
            <a:r>
              <a:rPr lang="ru-RU" dirty="0">
                <a:solidFill>
                  <a:srgbClr val="FF0000"/>
                </a:solidFill>
              </a:rPr>
              <a:t>(Мощный графический </a:t>
            </a:r>
            <a:r>
              <a:rPr lang="ru-RU" dirty="0" err="1">
                <a:solidFill>
                  <a:srgbClr val="FF0000"/>
                </a:solidFill>
              </a:rPr>
              <a:t>редактор.Поддержка</a:t>
            </a:r>
            <a:r>
              <a:rPr lang="ru-RU" dirty="0">
                <a:solidFill>
                  <a:srgbClr val="FF0000"/>
                </a:solidFill>
              </a:rPr>
              <a:t> большого кол-ва </a:t>
            </a:r>
            <a:r>
              <a:rPr lang="ru-RU" dirty="0" err="1">
                <a:solidFill>
                  <a:srgbClr val="FF0000"/>
                </a:solidFill>
              </a:rPr>
              <a:t>функций.Сохранение</a:t>
            </a:r>
            <a:r>
              <a:rPr lang="ru-RU" dirty="0">
                <a:solidFill>
                  <a:srgbClr val="FF0000"/>
                </a:solidFill>
              </a:rPr>
              <a:t> изображений в формате </a:t>
            </a:r>
            <a:r>
              <a:rPr lang="en-US" dirty="0">
                <a:solidFill>
                  <a:srgbClr val="FF0000"/>
                </a:solidFill>
              </a:rPr>
              <a:t>.</a:t>
            </a:r>
            <a:r>
              <a:rPr lang="en-US" dirty="0" err="1">
                <a:solidFill>
                  <a:srgbClr val="FF0000"/>
                </a:solidFill>
              </a:rPr>
              <a:t>xar</a:t>
            </a: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>
                <a:solidFill>
                  <a:srgbClr val="FF0000"/>
                </a:solidFill>
              </a:rPr>
              <a:t>Xsane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146" name="Picture 2" descr="D:\Users\Парадиз\Pictures\3302570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1317272"/>
            <a:ext cx="4358670" cy="350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003254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Парадиз\Desktop\vector-linux-soho_1024_76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259632" y="332656"/>
            <a:ext cx="6984776" cy="1296144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9600" dirty="0" smtClean="0">
                <a:solidFill>
                  <a:srgbClr val="FF0000"/>
                </a:solidFill>
                <a:latin typeface="Blackadder ITC" pitchFamily="82" charset="0"/>
              </a:rPr>
              <a:t>Vector </a:t>
            </a:r>
            <a:r>
              <a:rPr lang="en-US" sz="9600" dirty="0">
                <a:solidFill>
                  <a:srgbClr val="FF0000"/>
                </a:solidFill>
                <a:latin typeface="Blackadder ITC" pitchFamily="82" charset="0"/>
              </a:rPr>
              <a:t>Linux</a:t>
            </a:r>
            <a:endParaRPr lang="ru-RU" sz="9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805267" y="1664688"/>
            <a:ext cx="27201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Вкладка </a:t>
            </a:r>
            <a:r>
              <a:rPr lang="en-US" dirty="0" smtClean="0">
                <a:solidFill>
                  <a:srgbClr val="FF0000"/>
                </a:solidFill>
              </a:rPr>
              <a:t>Games </a:t>
            </a:r>
            <a:r>
              <a:rPr lang="ru-RU" dirty="0">
                <a:solidFill>
                  <a:srgbClr val="FF0000"/>
                </a:solidFill>
              </a:rPr>
              <a:t>включает в себя 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Набор стандартных </a:t>
            </a:r>
            <a:r>
              <a:rPr lang="ru-RU" dirty="0" err="1" smtClean="0">
                <a:solidFill>
                  <a:srgbClr val="FF0000"/>
                </a:solidFill>
              </a:rPr>
              <a:t>игр.С</a:t>
            </a:r>
            <a:r>
              <a:rPr lang="ru-RU" dirty="0" smtClean="0">
                <a:solidFill>
                  <a:srgbClr val="FF0000"/>
                </a:solidFill>
              </a:rPr>
              <a:t> помощью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которых можно немного отвлечься.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170" name="Picture 2" descr="D:\Users\Парадиз\Pictures\3302554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1484784"/>
            <a:ext cx="3515921" cy="2859624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</a:effectLst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Users\Парадиз\Pictures\3302534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545"/>
            <a:ext cx="2805267" cy="2258613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003254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Парадиз\Desktop\vector-linux-soho_1024_768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259632" y="332656"/>
            <a:ext cx="6984776" cy="1296144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9600" dirty="0" smtClean="0">
                <a:solidFill>
                  <a:srgbClr val="FF0000"/>
                </a:solidFill>
                <a:latin typeface="Blackadder ITC" pitchFamily="82" charset="0"/>
              </a:rPr>
              <a:t>Vector </a:t>
            </a:r>
            <a:r>
              <a:rPr lang="en-US" sz="9600" dirty="0">
                <a:solidFill>
                  <a:srgbClr val="FF0000"/>
                </a:solidFill>
                <a:latin typeface="Blackadder ITC" pitchFamily="82" charset="0"/>
              </a:rPr>
              <a:t>Linux</a:t>
            </a:r>
            <a:endParaRPr lang="ru-RU" sz="9600" dirty="0"/>
          </a:p>
        </p:txBody>
      </p:sp>
      <p:pic>
        <p:nvPicPr>
          <p:cNvPr id="8194" name="Picture 2" descr="D:\Users\Парадиз\Pictures\3302534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625" y="1484784"/>
            <a:ext cx="4608512" cy="3384376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</a:effectLst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916832"/>
            <a:ext cx="3744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Terminal-</a:t>
            </a:r>
            <a:r>
              <a:rPr lang="ru-RU" dirty="0" smtClean="0">
                <a:solidFill>
                  <a:srgbClr val="FF0000"/>
                </a:solidFill>
              </a:rPr>
              <a:t>командная строка.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Стандартно занесена в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панель быстрого запуска 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7003254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Парадиз\Desktop\vector-linux-soho_1024_76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259632" y="332656"/>
            <a:ext cx="6984776" cy="1296144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9600" dirty="0" smtClean="0">
                <a:solidFill>
                  <a:srgbClr val="FF0000"/>
                </a:solidFill>
                <a:latin typeface="Blackadder ITC" pitchFamily="82" charset="0"/>
              </a:rPr>
              <a:t>Vector </a:t>
            </a:r>
            <a:r>
              <a:rPr lang="en-US" sz="9600" dirty="0">
                <a:solidFill>
                  <a:srgbClr val="FF0000"/>
                </a:solidFill>
                <a:latin typeface="Blackadder ITC" pitchFamily="82" charset="0"/>
              </a:rPr>
              <a:t>Linux</a:t>
            </a:r>
            <a:endParaRPr lang="ru-RU" sz="9600" dirty="0"/>
          </a:p>
        </p:txBody>
      </p:sp>
      <p:pic>
        <p:nvPicPr>
          <p:cNvPr id="9218" name="Picture 2" descr="D:\Users\Парадиз\Pictures\3302534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84784"/>
            <a:ext cx="4248472" cy="3420585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</a:effectLst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413877"/>
            <a:ext cx="4825680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Панель регулирования звуков ОС .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Поддержка регулирования звуковых объектов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endParaRPr lang="ru-RU" dirty="0" smtClean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FF0000"/>
                </a:solidFill>
              </a:rPr>
              <a:t>Mic</a:t>
            </a:r>
            <a:endParaRPr lang="en-US" dirty="0" smtClean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Video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Phone out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Speaker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rgbClr val="FF0000"/>
                </a:solidFill>
              </a:rPr>
              <a:t> и </a:t>
            </a:r>
            <a:r>
              <a:rPr lang="ru-RU" dirty="0" err="1" smtClean="0">
                <a:solidFill>
                  <a:srgbClr val="FF0000"/>
                </a:solidFill>
              </a:rPr>
              <a:t>др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7003254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Парадиз\Desktop\vector-linux-soho_1024_76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259632" y="332656"/>
            <a:ext cx="6984776" cy="1296144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9600" dirty="0" smtClean="0">
                <a:solidFill>
                  <a:srgbClr val="FF0000"/>
                </a:solidFill>
                <a:latin typeface="Blackadder ITC" pitchFamily="82" charset="0"/>
              </a:rPr>
              <a:t>Vector </a:t>
            </a:r>
            <a:r>
              <a:rPr lang="en-US" sz="9600" dirty="0">
                <a:solidFill>
                  <a:srgbClr val="FF0000"/>
                </a:solidFill>
                <a:latin typeface="Blackadder ITC" pitchFamily="82" charset="0"/>
              </a:rPr>
              <a:t>Linux</a:t>
            </a:r>
            <a:endParaRPr lang="ru-RU" sz="9600" dirty="0"/>
          </a:p>
        </p:txBody>
      </p:sp>
      <p:pic>
        <p:nvPicPr>
          <p:cNvPr id="10242" name="Picture 2" descr="D:\Users\Парадиз\Pictures\3302580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72816"/>
            <a:ext cx="4104455" cy="2883099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</a:effectLst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396618"/>
            <a:ext cx="4160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Монтирование </a:t>
            </a:r>
            <a:r>
              <a:rPr lang="en-US" dirty="0" smtClean="0">
                <a:solidFill>
                  <a:srgbClr val="FF0000"/>
                </a:solidFill>
              </a:rPr>
              <a:t>CD-</a:t>
            </a:r>
            <a:r>
              <a:rPr lang="ru-RU" dirty="0" smtClean="0">
                <a:solidFill>
                  <a:srgbClr val="FF0000"/>
                </a:solidFill>
              </a:rPr>
              <a:t>диска и </a:t>
            </a:r>
            <a:r>
              <a:rPr lang="en-US" dirty="0" smtClean="0">
                <a:solidFill>
                  <a:srgbClr val="FF0000"/>
                </a:solidFill>
              </a:rPr>
              <a:t>Floppy </a:t>
            </a:r>
            <a:r>
              <a:rPr lang="ru-RU" dirty="0" smtClean="0">
                <a:solidFill>
                  <a:srgbClr val="FF0000"/>
                </a:solidFill>
              </a:rPr>
              <a:t>диска.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7003254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Парадиз\Desktop\vector-linux-soho_1024_76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259632" y="332656"/>
            <a:ext cx="6984776" cy="1296144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9600" dirty="0" smtClean="0">
                <a:solidFill>
                  <a:srgbClr val="FF0000"/>
                </a:solidFill>
                <a:latin typeface="Blackadder ITC" pitchFamily="82" charset="0"/>
              </a:rPr>
              <a:t>Vector </a:t>
            </a:r>
            <a:r>
              <a:rPr lang="en-US" sz="9600" dirty="0">
                <a:solidFill>
                  <a:srgbClr val="FF0000"/>
                </a:solidFill>
                <a:latin typeface="Blackadder ITC" pitchFamily="82" charset="0"/>
              </a:rPr>
              <a:t>Linux</a:t>
            </a:r>
            <a:endParaRPr lang="ru-RU" sz="9600" dirty="0"/>
          </a:p>
        </p:txBody>
      </p:sp>
      <p:pic>
        <p:nvPicPr>
          <p:cNvPr id="11266" name="Picture 2" descr="D:\Users\Парадиз\Pictures\3302535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666" y="1700808"/>
            <a:ext cx="3670334" cy="2955108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</a:effectLst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1700808"/>
            <a:ext cx="443640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Предустановленный  Браузер </a:t>
            </a:r>
            <a:r>
              <a:rPr lang="en-US" dirty="0" err="1" smtClean="0">
                <a:solidFill>
                  <a:srgbClr val="FF0000"/>
                </a:solidFill>
              </a:rPr>
              <a:t>SeaMonkey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похож на </a:t>
            </a:r>
            <a:r>
              <a:rPr lang="en-US" dirty="0" smtClean="0">
                <a:solidFill>
                  <a:srgbClr val="FF0000"/>
                </a:solidFill>
              </a:rPr>
              <a:t>IE </a:t>
            </a:r>
            <a:r>
              <a:rPr lang="ru-RU" dirty="0" smtClean="0">
                <a:solidFill>
                  <a:srgbClr val="FF0000"/>
                </a:solidFill>
              </a:rPr>
              <a:t> с </a:t>
            </a:r>
            <a:r>
              <a:rPr lang="ru-RU" dirty="0" err="1" smtClean="0">
                <a:solidFill>
                  <a:srgbClr val="FF0000"/>
                </a:solidFill>
              </a:rPr>
              <a:t>б</a:t>
            </a:r>
            <a:r>
              <a:rPr lang="ru-RU" dirty="0" err="1" smtClean="0"/>
              <a:t>О</a:t>
            </a:r>
            <a:r>
              <a:rPr lang="ru-RU" dirty="0" err="1" smtClean="0">
                <a:solidFill>
                  <a:srgbClr val="FF0000"/>
                </a:solidFill>
              </a:rPr>
              <a:t>льшим</a:t>
            </a:r>
            <a:r>
              <a:rPr lang="ru-RU" dirty="0" smtClean="0">
                <a:solidFill>
                  <a:srgbClr val="FF0000"/>
                </a:solidFill>
              </a:rPr>
              <a:t> кол-вом </a:t>
            </a:r>
            <a:r>
              <a:rPr lang="ru-RU" dirty="0" err="1" smtClean="0">
                <a:solidFill>
                  <a:srgbClr val="FF0000"/>
                </a:solidFill>
              </a:rPr>
              <a:t>фун-ий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При запуске интернета  предлагает скачать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новую версию своего браузера 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1884432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Парадиз\Desktop\vector-linux-soho_1024_76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8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259632" y="332656"/>
            <a:ext cx="6984776" cy="1296144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9600" dirty="0" smtClean="0">
                <a:solidFill>
                  <a:srgbClr val="FF0000"/>
                </a:solidFill>
                <a:latin typeface="Blackadder ITC" pitchFamily="82" charset="0"/>
              </a:rPr>
              <a:t>Vector </a:t>
            </a:r>
            <a:r>
              <a:rPr lang="en-US" sz="9600" dirty="0">
                <a:solidFill>
                  <a:srgbClr val="FF0000"/>
                </a:solidFill>
                <a:latin typeface="Blackadder ITC" pitchFamily="82" charset="0"/>
              </a:rPr>
              <a:t>Linux</a:t>
            </a:r>
            <a:endParaRPr lang="ru-RU" sz="9600" dirty="0"/>
          </a:p>
        </p:txBody>
      </p:sp>
      <p:pic>
        <p:nvPicPr>
          <p:cNvPr id="12290" name="Picture 2" descr="D:\Users\Парадиз\Pictures\3302535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661" y="1484784"/>
            <a:ext cx="4176464" cy="3362609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</a:effectLst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628800"/>
            <a:ext cx="370582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Программа заменяет </a:t>
            </a:r>
            <a:r>
              <a:rPr lang="en-US" dirty="0" smtClean="0">
                <a:solidFill>
                  <a:srgbClr val="FF0000"/>
                </a:solidFill>
              </a:rPr>
              <a:t>Windows-</a:t>
            </a:r>
            <a:r>
              <a:rPr lang="ru-RU" dirty="0" smtClean="0">
                <a:solidFill>
                  <a:srgbClr val="FF0000"/>
                </a:solidFill>
              </a:rPr>
              <a:t>кую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программу </a:t>
            </a:r>
            <a:r>
              <a:rPr lang="ru-RU" dirty="0" err="1" smtClean="0">
                <a:solidFill>
                  <a:srgbClr val="FF0000"/>
                </a:solidFill>
              </a:rPr>
              <a:t>выполнить,что</a:t>
            </a:r>
            <a:r>
              <a:rPr lang="ru-RU" dirty="0" smtClean="0">
                <a:solidFill>
                  <a:srgbClr val="FF0000"/>
                </a:solidFill>
              </a:rPr>
              <a:t> бы ей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воспользоваться надо прописать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путь к нужному ПО и нажать </a:t>
            </a:r>
            <a:r>
              <a:rPr lang="en-US" dirty="0" smtClean="0">
                <a:solidFill>
                  <a:srgbClr val="FF0000"/>
                </a:solidFill>
              </a:rPr>
              <a:t>RUN.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3835154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Парадиз\Desktop\vector-linux-soho_1024_76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259632" y="332656"/>
            <a:ext cx="6984776" cy="1296144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9600" dirty="0" smtClean="0">
                <a:solidFill>
                  <a:srgbClr val="FF0000"/>
                </a:solidFill>
                <a:latin typeface="Blackadder ITC" pitchFamily="82" charset="0"/>
              </a:rPr>
              <a:t>Vector </a:t>
            </a:r>
            <a:r>
              <a:rPr lang="en-US" sz="9600" dirty="0">
                <a:solidFill>
                  <a:srgbClr val="FF0000"/>
                </a:solidFill>
                <a:latin typeface="Blackadder ITC" pitchFamily="82" charset="0"/>
              </a:rPr>
              <a:t>Linux</a:t>
            </a:r>
            <a:endParaRPr lang="ru-RU" sz="9600" dirty="0"/>
          </a:p>
        </p:txBody>
      </p:sp>
      <p:pic>
        <p:nvPicPr>
          <p:cNvPr id="1026" name="Picture 2" descr="D:\Users\Парадиз\Pictures\3303624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56792"/>
            <a:ext cx="4034074" cy="3413448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</a:effectLst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1700808"/>
            <a:ext cx="171681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Multimedia: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Graveman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MhWaveEdit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Mplayer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RipperX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X264encoder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Xine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Xmms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1884432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Парадиз\Desktop\vector-linux-soho_1024_76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259632" y="332656"/>
            <a:ext cx="6984776" cy="1296144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9600" dirty="0" smtClean="0">
                <a:solidFill>
                  <a:srgbClr val="FF0000"/>
                </a:solidFill>
                <a:latin typeface="Blackadder ITC" pitchFamily="82" charset="0"/>
              </a:rPr>
              <a:t>Vector </a:t>
            </a:r>
            <a:r>
              <a:rPr lang="en-US" sz="9600" dirty="0">
                <a:solidFill>
                  <a:srgbClr val="FF0000"/>
                </a:solidFill>
                <a:latin typeface="Blackadder ITC" pitchFamily="82" charset="0"/>
              </a:rPr>
              <a:t>Linux</a:t>
            </a:r>
            <a:endParaRPr lang="ru-RU" sz="9600" dirty="0"/>
          </a:p>
        </p:txBody>
      </p:sp>
      <p:pic>
        <p:nvPicPr>
          <p:cNvPr id="2050" name="Picture 2" descr="D:\Users\Парадиз\Pictures\3303627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221880"/>
            <a:ext cx="4885078" cy="413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1575549"/>
            <a:ext cx="31683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Xmms</a:t>
            </a:r>
            <a:r>
              <a:rPr lang="en-US" dirty="0" smtClean="0"/>
              <a:t>-A</a:t>
            </a:r>
            <a:r>
              <a:rPr lang="ru-RU" dirty="0" err="1" smtClean="0"/>
              <a:t>удио</a:t>
            </a:r>
            <a:r>
              <a:rPr lang="ru-RU" dirty="0" smtClean="0"/>
              <a:t> плеер(простой)</a:t>
            </a:r>
            <a:endParaRPr lang="en-US" dirty="0" smtClean="0"/>
          </a:p>
          <a:p>
            <a:r>
              <a:rPr lang="ru-RU" dirty="0" smtClean="0"/>
              <a:t> поддержка таких форматов</a:t>
            </a:r>
            <a:r>
              <a:rPr lang="en-US" dirty="0" smtClean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CD AUDIO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MPEG LAYER 1/2/3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OGG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WAVE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TONE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1884432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Парадиз\Desktop\vector-linux-soho_1024_76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259632" y="332656"/>
            <a:ext cx="6984776" cy="1296144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9600" dirty="0" smtClean="0">
                <a:solidFill>
                  <a:srgbClr val="FF0000"/>
                </a:solidFill>
                <a:latin typeface="Blackadder ITC" pitchFamily="82" charset="0"/>
              </a:rPr>
              <a:t>Vector </a:t>
            </a:r>
            <a:r>
              <a:rPr lang="en-US" sz="9600" dirty="0">
                <a:solidFill>
                  <a:srgbClr val="FF0000"/>
                </a:solidFill>
                <a:latin typeface="Blackadder ITC" pitchFamily="82" charset="0"/>
              </a:rPr>
              <a:t>Linux</a:t>
            </a:r>
            <a:endParaRPr lang="ru-RU" sz="9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622474" y="1484784"/>
            <a:ext cx="656519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Я выбрал эту Операционную систему ,что бы узнать</a:t>
            </a:r>
          </a:p>
          <a:p>
            <a:r>
              <a:rPr lang="ru-RU" i="1" dirty="0" smtClean="0">
                <a:solidFill>
                  <a:srgbClr val="FF0000"/>
                </a:solidFill>
              </a:rPr>
              <a:t> минусы и плюсы в ее </a:t>
            </a:r>
            <a:r>
              <a:rPr lang="ru-RU" i="1" dirty="0" err="1" smtClean="0">
                <a:solidFill>
                  <a:srgbClr val="FF0000"/>
                </a:solidFill>
              </a:rPr>
              <a:t>работе.Эта</a:t>
            </a:r>
            <a:r>
              <a:rPr lang="ru-RU" i="1" dirty="0" smtClean="0">
                <a:solidFill>
                  <a:srgbClr val="FF0000"/>
                </a:solidFill>
              </a:rPr>
              <a:t> ОС не такая известная,</a:t>
            </a:r>
          </a:p>
          <a:p>
            <a:r>
              <a:rPr lang="ru-RU" i="1" dirty="0" smtClean="0">
                <a:solidFill>
                  <a:srgbClr val="FF0000"/>
                </a:solidFill>
              </a:rPr>
              <a:t>как </a:t>
            </a:r>
            <a:r>
              <a:rPr lang="en-US" i="1" dirty="0" err="1" smtClean="0">
                <a:solidFill>
                  <a:srgbClr val="FF0000"/>
                </a:solidFill>
                <a:latin typeface="Arial Rounded MT Bold" pitchFamily="34" charset="0"/>
              </a:rPr>
              <a:t>Mandriva</a:t>
            </a:r>
            <a:r>
              <a:rPr lang="en-US" i="1" dirty="0" smtClean="0">
                <a:solidFill>
                  <a:srgbClr val="FF0000"/>
                </a:solidFill>
                <a:latin typeface="Arial Rounded MT Bold" pitchFamily="34" charset="0"/>
              </a:rPr>
              <a:t>  </a:t>
            </a:r>
            <a:r>
              <a:rPr lang="ru-RU" i="1" dirty="0" smtClean="0">
                <a:solidFill>
                  <a:srgbClr val="FF0000"/>
                </a:solidFill>
              </a:rPr>
              <a:t>или </a:t>
            </a:r>
            <a:r>
              <a:rPr lang="en-US" i="1" dirty="0" smtClean="0">
                <a:solidFill>
                  <a:srgbClr val="FF0000"/>
                </a:solidFill>
                <a:latin typeface="Arial Rounded MT Bold" pitchFamily="34" charset="0"/>
              </a:rPr>
              <a:t> Open </a:t>
            </a:r>
            <a:r>
              <a:rPr lang="en-US" i="1" dirty="0" err="1" smtClean="0">
                <a:solidFill>
                  <a:srgbClr val="FF0000"/>
                </a:solidFill>
                <a:latin typeface="Arial Rounded MT Bold" pitchFamily="34" charset="0"/>
              </a:rPr>
              <a:t>Suse</a:t>
            </a:r>
            <a:r>
              <a:rPr lang="en-US" i="1" dirty="0" smtClean="0">
                <a:solidFill>
                  <a:srgbClr val="FF0000"/>
                </a:solidFill>
                <a:latin typeface="Arial Rounded MT Bold" pitchFamily="34" charset="0"/>
              </a:rPr>
              <a:t> .</a:t>
            </a:r>
            <a:r>
              <a:rPr lang="ru-RU" i="1" dirty="0" smtClean="0">
                <a:solidFill>
                  <a:srgbClr val="FF0000"/>
                </a:solidFill>
              </a:rPr>
              <a:t>По этому решил поработать </a:t>
            </a:r>
          </a:p>
          <a:p>
            <a:r>
              <a:rPr lang="ru-RU" i="1" dirty="0" smtClean="0">
                <a:solidFill>
                  <a:srgbClr val="FF0000"/>
                </a:solidFill>
              </a:rPr>
              <a:t>в ней и попытаться сравнить ,с знакомыми </a:t>
            </a:r>
            <a:r>
              <a:rPr lang="ru-RU" i="1" dirty="0">
                <a:solidFill>
                  <a:srgbClr val="FF0000"/>
                </a:solidFill>
              </a:rPr>
              <a:t>мне</a:t>
            </a:r>
            <a:r>
              <a:rPr lang="ru-RU" i="1" dirty="0" smtClean="0">
                <a:solidFill>
                  <a:srgbClr val="FF0000"/>
                </a:solidFill>
              </a:rPr>
              <a:t> ОС.</a:t>
            </a:r>
            <a:endParaRPr lang="ru-RU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373529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Парадиз\Desktop\vector-linux-soho_1024_76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7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259632" y="332656"/>
            <a:ext cx="6984776" cy="1296144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9600" dirty="0" smtClean="0">
                <a:solidFill>
                  <a:srgbClr val="FF0000"/>
                </a:solidFill>
                <a:latin typeface="Blackadder ITC" pitchFamily="82" charset="0"/>
              </a:rPr>
              <a:t>Vector </a:t>
            </a:r>
            <a:r>
              <a:rPr lang="en-US" sz="9600" dirty="0">
                <a:solidFill>
                  <a:srgbClr val="FF0000"/>
                </a:solidFill>
                <a:latin typeface="Blackadder ITC" pitchFamily="82" charset="0"/>
              </a:rPr>
              <a:t>Linux</a:t>
            </a:r>
            <a:endParaRPr lang="ru-RU" sz="9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772816"/>
            <a:ext cx="3445430" cy="50783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Xine</a:t>
            </a:r>
            <a:r>
              <a:rPr lang="en-US" dirty="0" smtClean="0"/>
              <a:t>-</a:t>
            </a:r>
            <a:r>
              <a:rPr lang="ru-RU" dirty="0" smtClean="0"/>
              <a:t>Проигрыватель </a:t>
            </a:r>
            <a:r>
              <a:rPr lang="en-US" dirty="0" smtClean="0"/>
              <a:t>DVD </a:t>
            </a:r>
            <a:r>
              <a:rPr lang="ru-RU" dirty="0" smtClean="0"/>
              <a:t>дисков.</a:t>
            </a:r>
          </a:p>
          <a:p>
            <a:r>
              <a:rPr lang="ru-RU" dirty="0" smtClean="0"/>
              <a:t>Поддержка </a:t>
            </a:r>
            <a:r>
              <a:rPr lang="en-US" dirty="0" smtClean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VCDC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VCD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DVD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DVB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CD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r>
              <a:rPr lang="ru-RU" dirty="0" smtClean="0"/>
              <a:t>Так же линия перемотки,</a:t>
            </a:r>
          </a:p>
          <a:p>
            <a:r>
              <a:rPr lang="ru-RU" dirty="0" smtClean="0"/>
              <a:t>скорость воспроизведения ,</a:t>
            </a:r>
          </a:p>
          <a:p>
            <a:r>
              <a:rPr lang="ru-RU" dirty="0" smtClean="0"/>
              <a:t>поддержка субтитров,</a:t>
            </a:r>
          </a:p>
          <a:p>
            <a:r>
              <a:rPr lang="ru-RU" dirty="0" smtClean="0"/>
              <a:t>регулятор громкости</a:t>
            </a:r>
            <a:endParaRPr lang="en-US" dirty="0"/>
          </a:p>
        </p:txBody>
      </p:sp>
      <p:pic>
        <p:nvPicPr>
          <p:cNvPr id="3074" name="Picture 2" descr="D:\Users\Парадиз\Pictures\3303626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00808"/>
            <a:ext cx="4608512" cy="389951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884432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Парадиз\Desktop\vector-linux-soho_1024_76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259632" y="332656"/>
            <a:ext cx="6984776" cy="1296144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9600" dirty="0" smtClean="0">
                <a:solidFill>
                  <a:srgbClr val="FF0000"/>
                </a:solidFill>
                <a:latin typeface="Blackadder ITC" pitchFamily="82" charset="0"/>
              </a:rPr>
              <a:t>Vector </a:t>
            </a:r>
            <a:r>
              <a:rPr lang="en-US" sz="9600" dirty="0">
                <a:solidFill>
                  <a:srgbClr val="FF0000"/>
                </a:solidFill>
                <a:latin typeface="Blackadder ITC" pitchFamily="82" charset="0"/>
              </a:rPr>
              <a:t>Linux</a:t>
            </a:r>
            <a:endParaRPr lang="ru-RU" sz="9600" dirty="0"/>
          </a:p>
        </p:txBody>
      </p:sp>
      <p:pic>
        <p:nvPicPr>
          <p:cNvPr id="4098" name="Picture 2" descr="D:\Users\Парадиз\Pictures\3303627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544" y="1340768"/>
            <a:ext cx="4104456" cy="3473002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</a:effectLst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89" y="1340768"/>
            <a:ext cx="4594848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Редактор </a:t>
            </a:r>
            <a:r>
              <a:rPr lang="en-US" dirty="0" smtClean="0"/>
              <a:t>Wave </a:t>
            </a:r>
            <a:endParaRPr lang="ru-RU" dirty="0" smtClean="0"/>
          </a:p>
          <a:p>
            <a:r>
              <a:rPr lang="ru-RU" dirty="0" smtClean="0"/>
              <a:t>Присутствую такие функции </a:t>
            </a:r>
            <a:r>
              <a:rPr lang="en-US" dirty="0" smtClean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Вырезать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Вставить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/>
              <a:t>Микс</a:t>
            </a:r>
            <a:r>
              <a:rPr lang="ru-RU" dirty="0" smtClean="0"/>
              <a:t>(совместить 2 и более дорожки)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Вперед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Назад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И </a:t>
            </a:r>
            <a:r>
              <a:rPr lang="ru-RU" dirty="0" err="1" smtClean="0"/>
              <a:t>др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Запись(микрофон)</a:t>
            </a:r>
          </a:p>
          <a:p>
            <a:pPr marL="342900" indent="-342900">
              <a:buFont typeface="+mj-lt"/>
              <a:buAutoNum type="arabicPeriod"/>
            </a:pPr>
            <a:endParaRPr lang="ru-RU" dirty="0"/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r>
              <a:rPr lang="ru-RU" dirty="0" smtClean="0"/>
              <a:t>Простенькая студия редактирования </a:t>
            </a:r>
          </a:p>
          <a:p>
            <a:r>
              <a:rPr lang="ru-RU" dirty="0" smtClean="0"/>
              <a:t>своих собственных или чужих </a:t>
            </a:r>
            <a:r>
              <a:rPr lang="en-US" dirty="0" smtClean="0"/>
              <a:t>Wave </a:t>
            </a:r>
            <a:r>
              <a:rPr lang="ru-RU" dirty="0" smtClean="0"/>
              <a:t>записей.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1884432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Парадиз\Desktop\vector-linux-soho_1024_76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259632" y="332656"/>
            <a:ext cx="6984776" cy="1296144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9600" dirty="0" smtClean="0">
                <a:solidFill>
                  <a:srgbClr val="FF0000"/>
                </a:solidFill>
                <a:latin typeface="Blackadder ITC" pitchFamily="82" charset="0"/>
              </a:rPr>
              <a:t>Vector </a:t>
            </a:r>
            <a:r>
              <a:rPr lang="en-US" sz="9600" dirty="0">
                <a:solidFill>
                  <a:srgbClr val="FF0000"/>
                </a:solidFill>
                <a:latin typeface="Blackadder ITC" pitchFamily="82" charset="0"/>
              </a:rPr>
              <a:t>Linux</a:t>
            </a:r>
            <a:endParaRPr lang="ru-RU" sz="9600" dirty="0"/>
          </a:p>
        </p:txBody>
      </p:sp>
      <p:pic>
        <p:nvPicPr>
          <p:cNvPr id="5122" name="Picture 2" descr="D:\Users\Парадиз\Pictures\3303627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01968"/>
            <a:ext cx="4477855" cy="3788954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</a:effectLst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1268760"/>
            <a:ext cx="3256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Простой видео проигрыватель</a:t>
            </a:r>
            <a:r>
              <a:rPr lang="en-US" sz="1400" dirty="0" smtClean="0"/>
              <a:t> MPLAYER</a:t>
            </a:r>
            <a:endParaRPr lang="ru-RU" sz="1400" dirty="0" smtClean="0"/>
          </a:p>
          <a:p>
            <a:pPr algn="ctr"/>
            <a:r>
              <a:rPr lang="ru-RU" sz="1400" dirty="0" smtClean="0"/>
              <a:t>Поддержка</a:t>
            </a:r>
            <a:r>
              <a:rPr lang="en-US" sz="1400" dirty="0" smtClean="0"/>
              <a:t>:</a:t>
            </a:r>
            <a:endParaRPr lang="ru-RU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92696" y="1700808"/>
            <a:ext cx="1184940" cy="2631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/>
              <a:t>Аудио </a:t>
            </a:r>
            <a:r>
              <a:rPr lang="en-US" sz="1100" dirty="0" smtClean="0"/>
              <a:t>drivers</a:t>
            </a:r>
            <a:endParaRPr lang="ru-RU" sz="11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100" dirty="0" smtClean="0"/>
              <a:t>MPEGPES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100" dirty="0" smtClean="0"/>
              <a:t>OSS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100" dirty="0" smtClean="0"/>
              <a:t>ALSA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100" dirty="0" smtClean="0"/>
              <a:t>ESD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100" dirty="0" smtClean="0"/>
              <a:t>SDL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100" dirty="0" smtClean="0"/>
              <a:t>NULL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100" dirty="0" smtClean="0"/>
              <a:t>PCM</a:t>
            </a:r>
          </a:p>
          <a:p>
            <a:r>
              <a:rPr lang="ru-RU" sz="1100" dirty="0"/>
              <a:t>Кодеки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100" dirty="0"/>
              <a:t>MPEG 2/3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100" dirty="0"/>
              <a:t>AC3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100" dirty="0"/>
              <a:t>REAL MEDIA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100" dirty="0"/>
              <a:t>OGG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100" dirty="0"/>
              <a:t>AAC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1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995461" y="1772816"/>
            <a:ext cx="116820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Видео </a:t>
            </a:r>
            <a:r>
              <a:rPr lang="en-US" sz="1200" dirty="0" smtClean="0"/>
              <a:t>drivers</a:t>
            </a:r>
            <a:endParaRPr lang="ru-RU" sz="1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XV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X11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GL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GL2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XVIDIX</a:t>
            </a:r>
          </a:p>
          <a:p>
            <a:r>
              <a:rPr lang="ru-RU" sz="1200" dirty="0" smtClean="0"/>
              <a:t>Кодеки</a:t>
            </a:r>
            <a:endParaRPr lang="en-US" sz="1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MPEG  ½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XVID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REALVIDEO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3GP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PNG JPEG</a:t>
            </a:r>
            <a:endParaRPr lang="ru-RU" sz="12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16360" y="5980638"/>
            <a:ext cx="5562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Полупрофессиональный Десяти полосный Эквалайзер.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6194814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Парадиз\Desktop\vector-linux-soho_1024_76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259632" y="332656"/>
            <a:ext cx="6984776" cy="1296144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9600" dirty="0" smtClean="0">
                <a:solidFill>
                  <a:srgbClr val="FF0000"/>
                </a:solidFill>
                <a:latin typeface="Blackadder ITC" pitchFamily="82" charset="0"/>
              </a:rPr>
              <a:t>Vector </a:t>
            </a:r>
            <a:r>
              <a:rPr lang="en-US" sz="9600" dirty="0">
                <a:solidFill>
                  <a:srgbClr val="FF0000"/>
                </a:solidFill>
                <a:latin typeface="Blackadder ITC" pitchFamily="82" charset="0"/>
              </a:rPr>
              <a:t>Linux</a:t>
            </a:r>
            <a:endParaRPr lang="ru-RU" sz="9600" dirty="0"/>
          </a:p>
        </p:txBody>
      </p:sp>
      <p:pic>
        <p:nvPicPr>
          <p:cNvPr id="6146" name="Picture 2" descr="D:\Users\Парадиз\Pictures\3303649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821" y="1458252"/>
            <a:ext cx="4065179" cy="3439767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</a:effectLst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700808"/>
            <a:ext cx="469340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Справочная система ОС</a:t>
            </a:r>
            <a:r>
              <a:rPr lang="en-US" dirty="0" smtClean="0"/>
              <a:t> LINUX</a:t>
            </a:r>
            <a:r>
              <a:rPr lang="ru-RU" dirty="0" smtClean="0"/>
              <a:t> </a:t>
            </a:r>
            <a:r>
              <a:rPr lang="en-US" dirty="0" smtClean="0"/>
              <a:t>VECTOR</a:t>
            </a:r>
          </a:p>
          <a:p>
            <a:r>
              <a:rPr lang="ru-RU" dirty="0" smtClean="0"/>
              <a:t>В нем изложена достаточно подробная </a:t>
            </a:r>
          </a:p>
          <a:p>
            <a:r>
              <a:rPr lang="ru-RU" dirty="0" smtClean="0"/>
              <a:t>Информация  по различным вопросам </a:t>
            </a:r>
          </a:p>
          <a:p>
            <a:r>
              <a:rPr lang="ru-RU" dirty="0" smtClean="0"/>
              <a:t>Этой операционной системы .Например </a:t>
            </a:r>
            <a:r>
              <a:rPr lang="en-US" dirty="0" smtClean="0"/>
              <a:t>:</a:t>
            </a:r>
          </a:p>
          <a:p>
            <a:r>
              <a:rPr lang="ru-RU" dirty="0" smtClean="0"/>
              <a:t>Работа с рабочим столом ,что и где находится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6194814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Парадиз\Desktop\vector-linux-soho_1024_76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259632" y="332656"/>
            <a:ext cx="6984776" cy="1296144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9600" dirty="0" smtClean="0">
                <a:solidFill>
                  <a:srgbClr val="FF0000"/>
                </a:solidFill>
                <a:latin typeface="Blackadder ITC" pitchFamily="82" charset="0"/>
              </a:rPr>
              <a:t>Vector </a:t>
            </a:r>
            <a:r>
              <a:rPr lang="en-US" sz="9600" dirty="0">
                <a:solidFill>
                  <a:srgbClr val="FF0000"/>
                </a:solidFill>
                <a:latin typeface="Blackadder ITC" pitchFamily="82" charset="0"/>
              </a:rPr>
              <a:t>Linux</a:t>
            </a:r>
            <a:endParaRPr lang="ru-RU" sz="9600" dirty="0"/>
          </a:p>
        </p:txBody>
      </p:sp>
      <p:pic>
        <p:nvPicPr>
          <p:cNvPr id="7170" name="Picture 2" descr="D:\Users\Парадиз\Pictures\3302535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995" y="1412776"/>
            <a:ext cx="4475259" cy="3603179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</a:effectLst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1412776"/>
            <a:ext cx="43667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Вкладка </a:t>
            </a:r>
            <a:r>
              <a:rPr lang="en-US" dirty="0" smtClean="0"/>
              <a:t>Setting:</a:t>
            </a:r>
            <a:r>
              <a:rPr lang="ru-RU" dirty="0" smtClean="0"/>
              <a:t>содержит программы </a:t>
            </a:r>
          </a:p>
          <a:p>
            <a:r>
              <a:rPr lang="ru-RU" dirty="0" smtClean="0"/>
              <a:t>Для настройки или оптимизации системы </a:t>
            </a:r>
          </a:p>
          <a:p>
            <a:r>
              <a:rPr lang="ru-RU" dirty="0" smtClean="0"/>
              <a:t>Для вашего железа.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979713" y="2348880"/>
            <a:ext cx="24482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Календарь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Клавиатура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Мышь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Аудио миксер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 smtClean="0"/>
              <a:t>Скринсейвер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Настройки дисплея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Рабочий стол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И др.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6194814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Парадиз\Desktop\vector-linux-soho_1024_76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259632" y="332656"/>
            <a:ext cx="6984776" cy="1296144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9600" dirty="0" smtClean="0">
                <a:solidFill>
                  <a:srgbClr val="FF0000"/>
                </a:solidFill>
                <a:latin typeface="Blackadder ITC" pitchFamily="82" charset="0"/>
              </a:rPr>
              <a:t>Vector </a:t>
            </a:r>
            <a:r>
              <a:rPr lang="en-US" sz="9600" dirty="0">
                <a:solidFill>
                  <a:srgbClr val="FF0000"/>
                </a:solidFill>
                <a:latin typeface="Blackadder ITC" pitchFamily="82" charset="0"/>
              </a:rPr>
              <a:t>Linux</a:t>
            </a:r>
            <a:endParaRPr lang="ru-RU" sz="9600" dirty="0"/>
          </a:p>
        </p:txBody>
      </p:sp>
      <p:pic>
        <p:nvPicPr>
          <p:cNvPr id="8194" name="Picture 2" descr="D:\Users\Парадиз\Pictures\3303653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528" y="1455618"/>
            <a:ext cx="4248472" cy="3664307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</a:effectLst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883" y="1484784"/>
            <a:ext cx="444730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Так выглядит интерфейс настройки</a:t>
            </a:r>
            <a:r>
              <a:rPr lang="en-US" dirty="0" smtClean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Клавиатуры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Мыши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Миксера</a:t>
            </a:r>
          </a:p>
          <a:p>
            <a:r>
              <a:rPr lang="ru-RU" dirty="0" smtClean="0"/>
              <a:t>Настройка таких же модулей не займет у </a:t>
            </a:r>
          </a:p>
          <a:p>
            <a:r>
              <a:rPr lang="ru-RU" dirty="0" smtClean="0"/>
              <a:t>Не продвинутого пользователя много </a:t>
            </a:r>
          </a:p>
          <a:p>
            <a:r>
              <a:rPr lang="ru-RU" dirty="0" smtClean="0"/>
              <a:t>Времени ,так как интерфейс очень простой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и понятный каждому.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6194814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Парадиз\Desktop\vector-linux-soho_1024_76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259632" y="332656"/>
            <a:ext cx="6984776" cy="1296144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9600" dirty="0" smtClean="0">
                <a:solidFill>
                  <a:srgbClr val="FF0000"/>
                </a:solidFill>
                <a:latin typeface="Blackadder ITC" pitchFamily="82" charset="0"/>
              </a:rPr>
              <a:t>Vector </a:t>
            </a:r>
            <a:r>
              <a:rPr lang="en-US" sz="9600" dirty="0">
                <a:solidFill>
                  <a:srgbClr val="FF0000"/>
                </a:solidFill>
                <a:latin typeface="Blackadder ITC" pitchFamily="82" charset="0"/>
              </a:rPr>
              <a:t>Linux</a:t>
            </a:r>
            <a:endParaRPr lang="ru-RU" sz="9600" dirty="0"/>
          </a:p>
        </p:txBody>
      </p:sp>
      <p:sp>
        <p:nvSpPr>
          <p:cNvPr id="2" name="TextBox 1"/>
          <p:cNvSpPr txBox="1"/>
          <p:nvPr/>
        </p:nvSpPr>
        <p:spPr>
          <a:xfrm>
            <a:off x="323528" y="1469683"/>
            <a:ext cx="325800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Вкладка </a:t>
            </a:r>
            <a:r>
              <a:rPr lang="en-US" dirty="0" smtClean="0"/>
              <a:t>Network(</a:t>
            </a:r>
            <a:r>
              <a:rPr lang="ru-RU" dirty="0" smtClean="0"/>
              <a:t>Рабочая сеть)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Amsn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Chestnut </a:t>
            </a:r>
            <a:r>
              <a:rPr lang="en-US" dirty="0" err="1" smtClean="0"/>
              <a:t>Dailer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Opera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Fire Fox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SeaMonkey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И др.</a:t>
            </a:r>
            <a:endParaRPr lang="ru-RU" dirty="0"/>
          </a:p>
        </p:txBody>
      </p:sp>
      <p:pic>
        <p:nvPicPr>
          <p:cNvPr id="9218" name="Picture 2" descr="D:\Users\Парадиз\Pictures\3302534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268760"/>
            <a:ext cx="4464496" cy="359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5015" y="5733256"/>
            <a:ext cx="89989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Эти средства предназначен для доступа во</a:t>
            </a:r>
          </a:p>
          <a:p>
            <a:r>
              <a:rPr lang="ru-RU" dirty="0" smtClean="0"/>
              <a:t> всемирную сеть например</a:t>
            </a:r>
            <a:r>
              <a:rPr lang="en-US" dirty="0" smtClean="0"/>
              <a:t>:</a:t>
            </a:r>
            <a:r>
              <a:rPr lang="ru-RU" dirty="0" smtClean="0"/>
              <a:t> обработка кода сайта и превращение его в визуальную систему или </a:t>
            </a:r>
            <a:r>
              <a:rPr lang="ru-RU" dirty="0" err="1" smtClean="0"/>
              <a:t>аМСН</a:t>
            </a:r>
            <a:r>
              <a:rPr lang="ru-RU" dirty="0" smtClean="0"/>
              <a:t>   почтовик .</a:t>
            </a:r>
            <a:r>
              <a:rPr lang="ru-RU" dirty="0" err="1" smtClean="0"/>
              <a:t>Хчат</a:t>
            </a:r>
            <a:r>
              <a:rPr lang="ru-RU" dirty="0" smtClean="0"/>
              <a:t>  для обмена быстрыми </a:t>
            </a:r>
            <a:r>
              <a:rPr lang="ru-RU" dirty="0" err="1" smtClean="0"/>
              <a:t>сообщенимя</a:t>
            </a:r>
            <a:r>
              <a:rPr lang="ru-RU" dirty="0" smtClean="0"/>
              <a:t> по глобальной сети.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6194814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Парадиз\Desktop\vector-linux-soho_1024_76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259632" y="332656"/>
            <a:ext cx="6984776" cy="1296144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9600" dirty="0" smtClean="0">
                <a:solidFill>
                  <a:srgbClr val="FF0000"/>
                </a:solidFill>
                <a:latin typeface="Blackadder ITC" pitchFamily="82" charset="0"/>
              </a:rPr>
              <a:t>Vector </a:t>
            </a:r>
            <a:r>
              <a:rPr lang="en-US" sz="9600" dirty="0">
                <a:solidFill>
                  <a:srgbClr val="FF0000"/>
                </a:solidFill>
                <a:latin typeface="Blackadder ITC" pitchFamily="82" charset="0"/>
              </a:rPr>
              <a:t>Linux</a:t>
            </a:r>
            <a:endParaRPr lang="ru-RU" sz="9600" dirty="0"/>
          </a:p>
        </p:txBody>
      </p:sp>
      <p:pic>
        <p:nvPicPr>
          <p:cNvPr id="10242" name="Picture 2" descr="D:\Users\Парадиз\Pictures\3303665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40768"/>
            <a:ext cx="4140968" cy="357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1484784"/>
            <a:ext cx="4084773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/>
              <a:t>Браузер Опера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100" dirty="0" smtClean="0"/>
              <a:t>Быстрый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100" dirty="0" smtClean="0"/>
              <a:t>Удобный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100" dirty="0" smtClean="0"/>
              <a:t>Большое кол-во </a:t>
            </a:r>
            <a:r>
              <a:rPr lang="ru-RU" sz="1100" dirty="0" err="1" smtClean="0"/>
              <a:t>виджетов</a:t>
            </a:r>
            <a:endParaRPr lang="ru-RU" sz="11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ru-RU" sz="1100" dirty="0" smtClean="0"/>
              <a:t>Многообразие функций для ускорения загрузки страниц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100" dirty="0" smtClean="0"/>
              <a:t>Голосовое управление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100" dirty="0" smtClean="0"/>
              <a:t>Легкая настройка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100" dirty="0" smtClean="0"/>
              <a:t>Безграничное кол-во закладок в меню быстрого доступа</a:t>
            </a:r>
          </a:p>
          <a:p>
            <a:r>
              <a:rPr lang="ru-RU" sz="1100" dirty="0" smtClean="0"/>
              <a:t>По моему мнению один из наиболее современных и доступных </a:t>
            </a:r>
          </a:p>
          <a:p>
            <a:r>
              <a:rPr lang="ru-RU" sz="1100" dirty="0" smtClean="0"/>
              <a:t>Браузеров для удобный работы и отдыха.</a:t>
            </a:r>
          </a:p>
        </p:txBody>
      </p:sp>
    </p:spTree>
    <p:extLst>
      <p:ext uri="{BB962C8B-B14F-4D97-AF65-F5344CB8AC3E}">
        <p14:creationId xmlns:p14="http://schemas.microsoft.com/office/powerpoint/2010/main" val="2616194814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Парадиз\Desktop\vector-linux-soho_1024_76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259632" y="332656"/>
            <a:ext cx="6984776" cy="1296144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9600" dirty="0" smtClean="0">
                <a:solidFill>
                  <a:srgbClr val="FF0000"/>
                </a:solidFill>
                <a:latin typeface="Blackadder ITC" pitchFamily="82" charset="0"/>
              </a:rPr>
              <a:t>Vector </a:t>
            </a:r>
            <a:r>
              <a:rPr lang="en-US" sz="9600" dirty="0">
                <a:solidFill>
                  <a:srgbClr val="FF0000"/>
                </a:solidFill>
                <a:latin typeface="Blackadder ITC" pitchFamily="82" charset="0"/>
              </a:rPr>
              <a:t>Linux</a:t>
            </a:r>
            <a:endParaRPr lang="ru-RU" sz="9600" dirty="0"/>
          </a:p>
        </p:txBody>
      </p:sp>
      <p:pic>
        <p:nvPicPr>
          <p:cNvPr id="11266" name="Picture 2" descr="D:\Users\Парадиз\Pictures\3303674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4320480" cy="322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1556792"/>
            <a:ext cx="34160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Еще один из мощных браузеров </a:t>
            </a:r>
          </a:p>
          <a:p>
            <a:r>
              <a:rPr lang="ru-RU" dirty="0" smtClean="0"/>
              <a:t>Имеет практически идентичные </a:t>
            </a:r>
          </a:p>
          <a:p>
            <a:r>
              <a:rPr lang="ru-RU" dirty="0" err="1" smtClean="0"/>
              <a:t>Характерстики</a:t>
            </a:r>
            <a:r>
              <a:rPr lang="ru-RU" dirty="0" smtClean="0"/>
              <a:t>, что и опера.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09499" y="2567806"/>
            <a:ext cx="21304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ru-RU" dirty="0" smtClean="0"/>
              <a:t>Удобство </a:t>
            </a:r>
            <a:endParaRPr lang="ru-RU" dirty="0"/>
          </a:p>
          <a:p>
            <a:pPr marL="171450" indent="-171450">
              <a:buFont typeface="Arial" pitchFamily="34" charset="0"/>
              <a:buChar char="•"/>
            </a:pPr>
            <a:r>
              <a:rPr lang="ru-RU" dirty="0" smtClean="0"/>
              <a:t>Загрузки </a:t>
            </a:r>
            <a:r>
              <a:rPr lang="ru-RU" dirty="0"/>
              <a:t>страниц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dirty="0" smtClean="0"/>
              <a:t>Легкая </a:t>
            </a:r>
            <a:r>
              <a:rPr lang="ru-RU" dirty="0"/>
              <a:t>настройка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dirty="0" smtClean="0"/>
              <a:t>Закладки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6194814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Парадиз\Desktop\vector-linux-soho_1024_76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259632" y="332656"/>
            <a:ext cx="6984776" cy="1296144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9600" dirty="0" smtClean="0">
                <a:solidFill>
                  <a:srgbClr val="FF0000"/>
                </a:solidFill>
                <a:latin typeface="Blackadder ITC" pitchFamily="82" charset="0"/>
              </a:rPr>
              <a:t>Vector </a:t>
            </a:r>
            <a:r>
              <a:rPr lang="en-US" sz="9600" dirty="0">
                <a:solidFill>
                  <a:srgbClr val="FF0000"/>
                </a:solidFill>
                <a:latin typeface="Blackadder ITC" pitchFamily="82" charset="0"/>
              </a:rPr>
              <a:t>Linux</a:t>
            </a:r>
            <a:endParaRPr lang="ru-RU" sz="9600" dirty="0"/>
          </a:p>
        </p:txBody>
      </p:sp>
      <p:pic>
        <p:nvPicPr>
          <p:cNvPr id="12290" name="Picture 2" descr="D:\Users\Парадиз\Pictures\3303674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12776"/>
            <a:ext cx="4061872" cy="350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1412776"/>
            <a:ext cx="30243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Чат-</a:t>
            </a:r>
            <a:r>
              <a:rPr lang="ru-RU" dirty="0" err="1" smtClean="0"/>
              <a:t>Хчат</a:t>
            </a:r>
            <a:endParaRPr lang="ru-RU" dirty="0" smtClean="0"/>
          </a:p>
          <a:p>
            <a:r>
              <a:rPr lang="ru-RU" dirty="0" smtClean="0"/>
              <a:t>Простое управление, быстрая отправка сообщений , легкая регистрация и многое другое в данном ПО.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6194814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Парадиз\Desktop\vector-linux-soho_1024_76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259632" y="332656"/>
            <a:ext cx="6984776" cy="309634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Немного о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defRPr/>
            </a:pPr>
            <a:r>
              <a:rPr lang="ru-RU" sz="43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9600" dirty="0">
                <a:solidFill>
                  <a:srgbClr val="FF0000"/>
                </a:solidFill>
                <a:latin typeface="Blackadder ITC" pitchFamily="82" charset="0"/>
              </a:rPr>
              <a:t>Vector Linux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4222289778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Парадиз\Desktop\vector-linux-soho_1024_76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259632" y="332656"/>
            <a:ext cx="6984776" cy="1296144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9600" dirty="0" smtClean="0">
                <a:solidFill>
                  <a:srgbClr val="FF0000"/>
                </a:solidFill>
                <a:latin typeface="Blackadder ITC" pitchFamily="82" charset="0"/>
              </a:rPr>
              <a:t>Vector </a:t>
            </a:r>
            <a:r>
              <a:rPr lang="en-US" sz="9600" dirty="0">
                <a:solidFill>
                  <a:srgbClr val="FF0000"/>
                </a:solidFill>
                <a:latin typeface="Blackadder ITC" pitchFamily="82" charset="0"/>
              </a:rPr>
              <a:t>Linux</a:t>
            </a:r>
            <a:endParaRPr lang="ru-RU" sz="9600" dirty="0"/>
          </a:p>
        </p:txBody>
      </p:sp>
      <p:pic>
        <p:nvPicPr>
          <p:cNvPr id="13314" name="Picture 2" descr="D:\Users\Парадиз\Pictures\3303675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17277"/>
            <a:ext cx="3894898" cy="335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414777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err="1"/>
              <a:t>aMSN</a:t>
            </a:r>
            <a:r>
              <a:rPr lang="ru-RU" sz="1400" dirty="0"/>
              <a:t> — программа с открытым исходным кодом для мгновенного обмена сообщениями, является свободным клоном </a:t>
            </a:r>
            <a:r>
              <a:rPr lang="ru-RU" sz="1400" dirty="0" err="1"/>
              <a:t>Windows</a:t>
            </a:r>
            <a:r>
              <a:rPr lang="ru-RU" sz="1400" dirty="0"/>
              <a:t> </a:t>
            </a:r>
            <a:r>
              <a:rPr lang="ru-RU" sz="1400" dirty="0" err="1"/>
              <a:t>Live</a:t>
            </a:r>
            <a:r>
              <a:rPr lang="ru-RU" sz="1400" dirty="0"/>
              <a:t> </a:t>
            </a:r>
            <a:r>
              <a:rPr lang="ru-RU" sz="1400" dirty="0" err="1"/>
              <a:t>Messenger</a:t>
            </a:r>
            <a:r>
              <a:rPr lang="ru-RU" sz="1400" dirty="0"/>
              <a:t>. </a:t>
            </a:r>
            <a:r>
              <a:rPr lang="ru-RU" sz="1400" dirty="0" err="1"/>
              <a:t>aMSN</a:t>
            </a:r>
            <a:r>
              <a:rPr lang="ru-RU" sz="1400" dirty="0"/>
              <a:t> не только поддерживает многие функции </a:t>
            </a:r>
            <a:r>
              <a:rPr lang="ru-RU" sz="1400" dirty="0" err="1"/>
              <a:t>Windows</a:t>
            </a:r>
            <a:r>
              <a:rPr lang="ru-RU" sz="1400" dirty="0"/>
              <a:t> </a:t>
            </a:r>
            <a:r>
              <a:rPr lang="ru-RU" sz="1400" dirty="0" err="1"/>
              <a:t>Live</a:t>
            </a:r>
            <a:r>
              <a:rPr lang="ru-RU" sz="1400" dirty="0"/>
              <a:t> </a:t>
            </a:r>
            <a:r>
              <a:rPr lang="ru-RU" sz="1400" dirty="0" err="1"/>
              <a:t>Messenger</a:t>
            </a:r>
            <a:r>
              <a:rPr lang="ru-RU" sz="1400" dirty="0"/>
              <a:t>, но и максимально похожа на ее внешний вид. Базовый функционал программы может быть расширен за счет плагинов.</a:t>
            </a:r>
          </a:p>
        </p:txBody>
      </p:sp>
    </p:spTree>
    <p:extLst>
      <p:ext uri="{BB962C8B-B14F-4D97-AF65-F5344CB8AC3E}">
        <p14:creationId xmlns:p14="http://schemas.microsoft.com/office/powerpoint/2010/main" val="2616194814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Users\Парадиз\Pictures\3303923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25"/>
            <a:ext cx="9144000" cy="685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259632" y="476672"/>
            <a:ext cx="6984776" cy="1296144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9600" dirty="0" smtClean="0">
                <a:solidFill>
                  <a:srgbClr val="FF0000"/>
                </a:solidFill>
                <a:latin typeface="Blackadder ITC" pitchFamily="82" charset="0"/>
              </a:rPr>
              <a:t>Vector </a:t>
            </a:r>
            <a:r>
              <a:rPr lang="en-US" sz="9600" dirty="0">
                <a:solidFill>
                  <a:srgbClr val="FF0000"/>
                </a:solidFill>
                <a:latin typeface="Blackadder ITC" pitchFamily="82" charset="0"/>
              </a:rPr>
              <a:t>Linux</a:t>
            </a:r>
            <a:endParaRPr lang="ru-RU" sz="9600" dirty="0"/>
          </a:p>
        </p:txBody>
      </p:sp>
      <p:sp>
        <p:nvSpPr>
          <p:cNvPr id="2" name="TextBox 1"/>
          <p:cNvSpPr txBox="1"/>
          <p:nvPr/>
        </p:nvSpPr>
        <p:spPr>
          <a:xfrm>
            <a:off x="6012160" y="2132856"/>
            <a:ext cx="295888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Конец сессии </a:t>
            </a:r>
            <a:r>
              <a:rPr lang="en-US" dirty="0" smtClean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Выключение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Перезагрузка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Выход из профиля</a:t>
            </a:r>
          </a:p>
          <a:p>
            <a:r>
              <a:rPr lang="ru-RU" dirty="0" smtClean="0"/>
              <a:t>Конец сессии означает ,</a:t>
            </a:r>
          </a:p>
          <a:p>
            <a:r>
              <a:rPr lang="ru-RU" dirty="0" smtClean="0"/>
              <a:t>что несохраненные данные </a:t>
            </a:r>
          </a:p>
          <a:p>
            <a:r>
              <a:rPr lang="ru-RU" dirty="0" smtClean="0"/>
              <a:t>будут обнулены ОЗУ будет </a:t>
            </a:r>
          </a:p>
          <a:p>
            <a:r>
              <a:rPr lang="ru-RU" dirty="0"/>
              <a:t>о</a:t>
            </a:r>
            <a:r>
              <a:rPr lang="ru-RU" dirty="0" smtClean="0"/>
              <a:t>чищенно.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6194814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Парадиз\Desktop\vector-linux-soho_1024_76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259632" y="332656"/>
            <a:ext cx="6984776" cy="1296144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9600" dirty="0" smtClean="0">
                <a:solidFill>
                  <a:srgbClr val="FF0000"/>
                </a:solidFill>
                <a:latin typeface="Blackadder ITC" pitchFamily="82" charset="0"/>
              </a:rPr>
              <a:t>Vector Linux</a:t>
            </a:r>
            <a:endParaRPr lang="ru-RU" sz="9600" dirty="0"/>
          </a:p>
        </p:txBody>
      </p:sp>
      <p:sp>
        <p:nvSpPr>
          <p:cNvPr id="3" name="Плюс 2"/>
          <p:cNvSpPr/>
          <p:nvPr/>
        </p:nvSpPr>
        <p:spPr>
          <a:xfrm>
            <a:off x="4139952" y="1268760"/>
            <a:ext cx="1008112" cy="936104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2060848"/>
            <a:ext cx="431355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Не требовательность к ресурсам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Большое кол-во ПО идет стандартным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Простой пользовательский интерфейс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Устойчивая система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Не требует антивируса(нет вирусов)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6194814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Парадиз\Desktop\vector-linux-soho_1024_76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259632" y="332656"/>
            <a:ext cx="6984776" cy="1296144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9600" dirty="0" smtClean="0">
                <a:solidFill>
                  <a:srgbClr val="FF0000"/>
                </a:solidFill>
                <a:latin typeface="Blackadder ITC" pitchFamily="82" charset="0"/>
              </a:rPr>
              <a:t>Vector </a:t>
            </a:r>
            <a:r>
              <a:rPr lang="en-US" sz="9600" dirty="0">
                <a:solidFill>
                  <a:srgbClr val="FF0000"/>
                </a:solidFill>
                <a:latin typeface="Blackadder ITC" pitchFamily="82" charset="0"/>
              </a:rPr>
              <a:t>Linux</a:t>
            </a:r>
            <a:endParaRPr lang="ru-RU" sz="9600" dirty="0"/>
          </a:p>
        </p:txBody>
      </p:sp>
      <p:sp>
        <p:nvSpPr>
          <p:cNvPr id="2" name="Минус 1"/>
          <p:cNvSpPr/>
          <p:nvPr/>
        </p:nvSpPr>
        <p:spPr>
          <a:xfrm>
            <a:off x="3851920" y="1124744"/>
            <a:ext cx="1728192" cy="720080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79512" y="1862731"/>
            <a:ext cx="67751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Все программы находятся в одном месте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Малое кол-во прикладных программ можно </a:t>
            </a:r>
            <a:r>
              <a:rPr lang="ru-RU" dirty="0" err="1" smtClean="0"/>
              <a:t>найти</a:t>
            </a:r>
            <a:r>
              <a:rPr lang="ru-RU" dirty="0" err="1"/>
              <a:t>для</a:t>
            </a:r>
            <a:r>
              <a:rPr lang="ru-RU" dirty="0"/>
              <a:t> этой ОС.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Выпускается только в английской версии.</a:t>
            </a:r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616194814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Парадиз\Desktop\vector-linux-soho_1024_76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259632" y="332656"/>
            <a:ext cx="6984776" cy="1296144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9600" dirty="0" smtClean="0">
                <a:solidFill>
                  <a:srgbClr val="FF0000"/>
                </a:solidFill>
                <a:latin typeface="Blackadder ITC" pitchFamily="82" charset="0"/>
              </a:rPr>
              <a:t>Vector </a:t>
            </a:r>
            <a:r>
              <a:rPr lang="en-US" sz="9600" dirty="0">
                <a:solidFill>
                  <a:srgbClr val="FF0000"/>
                </a:solidFill>
                <a:latin typeface="Blackadder ITC" pitchFamily="82" charset="0"/>
              </a:rPr>
              <a:t>Linux</a:t>
            </a:r>
            <a:endParaRPr lang="ru-RU" sz="9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131840" y="1196752"/>
            <a:ext cx="26276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Мнение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2120082"/>
            <a:ext cx="877022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Эта платформа  ориентирована больше на рынок людей связанных с </a:t>
            </a:r>
          </a:p>
          <a:p>
            <a:r>
              <a:rPr lang="ru-RU" dirty="0" smtClean="0"/>
              <a:t>Программированием ,так как для этих целей внедрено большое кол-во  программных </a:t>
            </a:r>
          </a:p>
          <a:p>
            <a:r>
              <a:rPr lang="ru-RU" dirty="0" smtClean="0"/>
              <a:t>Средств нужных в этой профессии .Но так же может использовать и обычный </a:t>
            </a:r>
          </a:p>
          <a:p>
            <a:r>
              <a:rPr lang="ru-RU" dirty="0" smtClean="0"/>
              <a:t>не продвинутый юзер так как  </a:t>
            </a:r>
            <a:r>
              <a:rPr lang="en-US" dirty="0" err="1" smtClean="0"/>
              <a:t>linux</a:t>
            </a:r>
            <a:r>
              <a:rPr lang="en-US" dirty="0" smtClean="0"/>
              <a:t> vector </a:t>
            </a:r>
            <a:r>
              <a:rPr lang="ru-RU" dirty="0" smtClean="0"/>
              <a:t> очень прост в своем интерфейсе и имеется </a:t>
            </a:r>
          </a:p>
          <a:p>
            <a:r>
              <a:rPr lang="ru-RU" dirty="0" smtClean="0"/>
              <a:t>Достаточное кол-во  офисных средств для работы или учебы.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6194814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Users\Парадиз\Desktop\vector-linux-soho_1024_76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  <a:latin typeface="Blackadder ITC" pitchFamily="82" charset="0"/>
              </a:rPr>
              <a:t>Vector </a:t>
            </a:r>
            <a:r>
              <a:rPr lang="en-US" dirty="0" smtClean="0">
                <a:solidFill>
                  <a:srgbClr val="FF0000"/>
                </a:solidFill>
                <a:latin typeface="Blackadder ITC" pitchFamily="82" charset="0"/>
              </a:rPr>
              <a:t>Linux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 rot="20677790">
            <a:off x="2227100" y="1735282"/>
            <a:ext cx="4502483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The end</a:t>
            </a:r>
            <a:endParaRPr lang="ru-RU" sz="9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3887585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Парадиз\Desktop\vector-linux-soho_1024_76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259632" y="332656"/>
            <a:ext cx="6984776" cy="789337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5400" dirty="0" smtClean="0">
                <a:solidFill>
                  <a:srgbClr val="FF0000"/>
                </a:solidFill>
                <a:latin typeface="Blackadder ITC" pitchFamily="82" charset="0"/>
              </a:rPr>
              <a:t>Vector </a:t>
            </a:r>
            <a:r>
              <a:rPr lang="en-US" sz="5400" dirty="0">
                <a:solidFill>
                  <a:srgbClr val="FF0000"/>
                </a:solidFill>
                <a:latin typeface="Blackadder ITC" pitchFamily="82" charset="0"/>
              </a:rPr>
              <a:t>Linux</a:t>
            </a:r>
            <a:endParaRPr lang="ru-RU" sz="5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121993"/>
            <a:ext cx="68580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Критика со стороны </a:t>
            </a:r>
            <a:r>
              <a:rPr lang="ru-RU" dirty="0" err="1">
                <a:solidFill>
                  <a:srgbClr val="FF0000"/>
                </a:solidFill>
              </a:rPr>
              <a:t>Microsoft</a:t>
            </a:r>
            <a:endParaRPr lang="ru-RU" dirty="0">
              <a:solidFill>
                <a:srgbClr val="FF0000"/>
              </a:solidFill>
            </a:endParaRPr>
          </a:p>
          <a:p>
            <a:endParaRPr lang="ru-RU" sz="1200" dirty="0"/>
          </a:p>
          <a:p>
            <a:r>
              <a:rPr lang="ru-RU" sz="1200" dirty="0" err="1"/>
              <a:t>Microsoft</a:t>
            </a:r>
            <a:r>
              <a:rPr lang="ru-RU" sz="1200" dirty="0"/>
              <a:t> развернула обширную критику </a:t>
            </a:r>
            <a:r>
              <a:rPr lang="ru-RU" sz="1200" dirty="0" err="1"/>
              <a:t>Linux</a:t>
            </a:r>
            <a:r>
              <a:rPr lang="ru-RU" sz="1200" dirty="0"/>
              <a:t> в своей кампании «</a:t>
            </a:r>
            <a:r>
              <a:rPr lang="ru-RU" sz="1200" dirty="0" err="1"/>
              <a:t>Get</a:t>
            </a:r>
            <a:r>
              <a:rPr lang="ru-RU" sz="1200" dirty="0"/>
              <a:t> </a:t>
            </a:r>
            <a:r>
              <a:rPr lang="ru-RU" sz="1200" dirty="0" err="1"/>
              <a:t>the</a:t>
            </a:r>
            <a:r>
              <a:rPr lang="ru-RU" sz="1200" dirty="0"/>
              <a:t> </a:t>
            </a:r>
            <a:r>
              <a:rPr lang="ru-RU" sz="1200" dirty="0" err="1"/>
              <a:t>Facts</a:t>
            </a:r>
            <a:r>
              <a:rPr lang="ru-RU" sz="1200" dirty="0" smtClean="0"/>
              <a:t>».В </a:t>
            </a:r>
            <a:r>
              <a:rPr lang="ru-RU" sz="1200" dirty="0"/>
              <a:t>частности, </a:t>
            </a:r>
            <a:r>
              <a:rPr lang="ru-RU" sz="1200" dirty="0" err="1"/>
              <a:t>Microsoft</a:t>
            </a:r>
            <a:r>
              <a:rPr lang="ru-RU" sz="1200" dirty="0"/>
              <a:t> утверждает, что:</a:t>
            </a:r>
          </a:p>
          <a:p>
            <a:r>
              <a:rPr lang="ru-RU" sz="1200" dirty="0"/>
              <a:t>Уязвимостей в </a:t>
            </a:r>
            <a:r>
              <a:rPr lang="ru-RU" sz="1200" dirty="0" err="1"/>
              <a:t>Windows</a:t>
            </a:r>
            <a:r>
              <a:rPr lang="ru-RU" sz="1200" dirty="0"/>
              <a:t> меньше, чем в дистрибутивах </a:t>
            </a:r>
            <a:r>
              <a:rPr lang="ru-RU" sz="1200" dirty="0" err="1"/>
              <a:t>Linux</a:t>
            </a:r>
            <a:r>
              <a:rPr lang="ru-RU" sz="1200" dirty="0" smtClean="0"/>
              <a:t>.</a:t>
            </a:r>
            <a:endParaRPr lang="ru-RU" sz="1200" dirty="0"/>
          </a:p>
          <a:p>
            <a:r>
              <a:rPr lang="ru-RU" sz="1200" dirty="0" err="1"/>
              <a:t>Windows</a:t>
            </a:r>
            <a:r>
              <a:rPr lang="ru-RU" sz="1200" dirty="0"/>
              <a:t> более надёжная и защищённая, чем </a:t>
            </a:r>
            <a:r>
              <a:rPr lang="ru-RU" sz="1200" dirty="0" err="1"/>
              <a:t>Linux</a:t>
            </a:r>
            <a:r>
              <a:rPr lang="ru-RU" sz="1200" dirty="0" smtClean="0"/>
              <a:t>.</a:t>
            </a:r>
            <a:endParaRPr lang="ru-RU" sz="1200" dirty="0"/>
          </a:p>
          <a:p>
            <a:r>
              <a:rPr lang="ru-RU" sz="1200" dirty="0"/>
              <a:t>Совокупная стоимость владения </a:t>
            </a:r>
            <a:r>
              <a:rPr lang="ru-RU" sz="1200" dirty="0" err="1"/>
              <a:t>Linux</a:t>
            </a:r>
            <a:r>
              <a:rPr lang="ru-RU" sz="1200" dirty="0"/>
              <a:t> выше — из-за сложности, затрат на обучение и </a:t>
            </a:r>
            <a:r>
              <a:rPr lang="ru-RU" sz="1200" dirty="0" smtClean="0"/>
              <a:t>техподдержку.</a:t>
            </a:r>
          </a:p>
          <a:p>
            <a:r>
              <a:rPr lang="ru-RU" sz="1200" dirty="0" smtClean="0"/>
              <a:t>Использование </a:t>
            </a:r>
            <a:r>
              <a:rPr lang="ru-RU" sz="1200" dirty="0" err="1"/>
              <a:t>Linux</a:t>
            </a:r>
            <a:r>
              <a:rPr lang="ru-RU" sz="1200" dirty="0"/>
              <a:t> накладывает на бизнес бремя ответственности и что «производители </a:t>
            </a:r>
            <a:r>
              <a:rPr lang="ru-RU" sz="1200" dirty="0" err="1"/>
              <a:t>Linux</a:t>
            </a:r>
            <a:r>
              <a:rPr lang="ru-RU" sz="1200" dirty="0"/>
              <a:t> если и предлагают, то лишь незначительные компенсации возможных </a:t>
            </a:r>
            <a:r>
              <a:rPr lang="ru-RU" sz="1200" dirty="0" err="1"/>
              <a:t>убытков</a:t>
            </a:r>
            <a:r>
              <a:rPr lang="ru-RU" sz="1200" dirty="0" err="1" smtClean="0"/>
              <a:t>».Но</a:t>
            </a:r>
            <a:r>
              <a:rPr lang="ru-RU" sz="1200" dirty="0" smtClean="0"/>
              <a:t> </a:t>
            </a:r>
            <a:r>
              <a:rPr lang="ru-RU" sz="1200" dirty="0"/>
              <a:t>при этом, во всех версиях лицензий для </a:t>
            </a:r>
            <a:r>
              <a:rPr lang="ru-RU" sz="1200" dirty="0" err="1"/>
              <a:t>Windows</a:t>
            </a:r>
            <a:r>
              <a:rPr lang="ru-RU" sz="1200" dirty="0"/>
              <a:t> сама </a:t>
            </a:r>
            <a:r>
              <a:rPr lang="ru-RU" sz="1200" dirty="0" err="1"/>
              <a:t>Microsoft</a:t>
            </a:r>
            <a:r>
              <a:rPr lang="ru-RU" sz="1200" dirty="0"/>
              <a:t> снимает с себя ответственность за возможные убытки, указывая в </a:t>
            </a:r>
            <a:r>
              <a:rPr lang="ru-RU" sz="1200" dirty="0" smtClean="0"/>
              <a:t>EULA  </a:t>
            </a:r>
            <a:r>
              <a:rPr lang="ru-RU" sz="1200" dirty="0"/>
              <a:t>максимальную компенсацию в размере $5</a:t>
            </a:r>
            <a:r>
              <a:rPr lang="ru-RU" sz="1200" dirty="0" smtClean="0"/>
              <a:t>.)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962355832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Парадиз\Desktop\vector-linux-soho_1024_76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259632" y="332656"/>
            <a:ext cx="6984776" cy="1296144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9600" dirty="0" smtClean="0">
                <a:solidFill>
                  <a:srgbClr val="FF0000"/>
                </a:solidFill>
                <a:latin typeface="Blackadder ITC" pitchFamily="82" charset="0"/>
              </a:rPr>
              <a:t>Vector </a:t>
            </a:r>
            <a:r>
              <a:rPr lang="en-US" sz="9600" dirty="0">
                <a:solidFill>
                  <a:srgbClr val="FF0000"/>
                </a:solidFill>
                <a:latin typeface="Blackadder ITC" pitchFamily="82" charset="0"/>
              </a:rPr>
              <a:t>Linux</a:t>
            </a:r>
            <a:endParaRPr lang="ru-RU" sz="9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70080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Vector</a:t>
            </a:r>
            <a:r>
              <a:rPr lang="ru-RU" dirty="0"/>
              <a:t> </a:t>
            </a:r>
            <a:r>
              <a:rPr lang="ru-RU" dirty="0" err="1"/>
              <a:t>Linux</a:t>
            </a:r>
            <a:r>
              <a:rPr lang="ru-RU" dirty="0"/>
              <a:t> — дистрибутив GNU/</a:t>
            </a:r>
            <a:r>
              <a:rPr lang="ru-RU" dirty="0" err="1"/>
              <a:t>Linux</a:t>
            </a:r>
            <a:r>
              <a:rPr lang="ru-RU" dirty="0"/>
              <a:t> для платформы x86, основанный на </a:t>
            </a:r>
            <a:r>
              <a:rPr lang="ru-RU" dirty="0" err="1"/>
              <a:t>Slackware</a:t>
            </a:r>
            <a:r>
              <a:rPr lang="ru-RU" dirty="0"/>
              <a:t>. Позиционируется как стабильный, быстрый, лёгкий дистрибутив, хорошо работающий на старом аппаратном обеспечении.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084168" y="1357428"/>
            <a:ext cx="3059832" cy="3361243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z="-177800" extrusionH="254000" contourW="19050">
            <a:bevelT w="82550" h="44450" prst="softRound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043367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Парадиз\Desktop\vector-linux-soho_1024_76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259632" y="332656"/>
            <a:ext cx="6984776" cy="1296144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9600" dirty="0" smtClean="0">
                <a:solidFill>
                  <a:srgbClr val="FF0000"/>
                </a:solidFill>
                <a:latin typeface="Blackadder ITC" pitchFamily="82" charset="0"/>
              </a:rPr>
              <a:t>Vector </a:t>
            </a:r>
            <a:r>
              <a:rPr lang="en-US" sz="9600" dirty="0">
                <a:solidFill>
                  <a:srgbClr val="FF0000"/>
                </a:solidFill>
                <a:latin typeface="Blackadder ITC" pitchFamily="82" charset="0"/>
              </a:rPr>
              <a:t>Linux</a:t>
            </a:r>
            <a:endParaRPr lang="ru-RU" sz="9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196752"/>
            <a:ext cx="4572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 По словам разработчиков, предназначен для домашней мультимедиа-станции или системы для разработки программ. Это законченная система, позволяющая работать в Интернете, читать почту, слушать музыку, смотреть фильмы, программировать на C, </a:t>
            </a:r>
            <a:r>
              <a:rPr lang="ru-RU" sz="1400" dirty="0" err="1"/>
              <a:t>Java</a:t>
            </a:r>
            <a:r>
              <a:rPr lang="ru-RU" sz="1400" dirty="0"/>
              <a:t>, </a:t>
            </a:r>
            <a:r>
              <a:rPr lang="ru-RU" sz="1400" dirty="0" err="1"/>
              <a:t>Perl</a:t>
            </a:r>
            <a:r>
              <a:rPr lang="ru-RU" sz="1400" dirty="0"/>
              <a:t>, </a:t>
            </a:r>
            <a:r>
              <a:rPr lang="ru-RU" sz="1400" dirty="0" err="1"/>
              <a:t>Python</a:t>
            </a:r>
            <a:r>
              <a:rPr lang="ru-RU" sz="1400" dirty="0"/>
              <a:t>, </a:t>
            </a:r>
            <a:r>
              <a:rPr lang="ru-RU" sz="1400" dirty="0" err="1"/>
              <a:t>Ruby</a:t>
            </a:r>
            <a:r>
              <a:rPr lang="ru-RU" sz="1400" dirty="0"/>
              <a:t> и т. д., набирать документы, печатать, сканировать, записывать CD/DVD, подключать фотокамеру и редактировать фотографии. Среда рабочего стола по умолчанию — XFCE. Для программистов есть полный набор библиотек и программных инструментов для разработки.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084168" y="1357428"/>
            <a:ext cx="3059832" cy="3361243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z="-177800" extrusionH="254000" contourW="19050">
            <a:bevelT w="82550" h="44450" prst="softRound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576290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Парадиз\Desktop\vector-linux-soho_1024_76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259632" y="332656"/>
            <a:ext cx="6984776" cy="1296144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9600" dirty="0" smtClean="0">
                <a:solidFill>
                  <a:srgbClr val="FF0000"/>
                </a:solidFill>
                <a:latin typeface="Blackadder ITC" pitchFamily="82" charset="0"/>
              </a:rPr>
              <a:t>Vector </a:t>
            </a:r>
            <a:r>
              <a:rPr lang="en-US" sz="9600" dirty="0">
                <a:solidFill>
                  <a:srgbClr val="FF0000"/>
                </a:solidFill>
                <a:latin typeface="Blackadder ITC" pitchFamily="82" charset="0"/>
              </a:rPr>
              <a:t>Linux</a:t>
            </a:r>
            <a:endParaRPr lang="ru-RU" sz="9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1229722"/>
            <a:ext cx="65344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u="sng" dirty="0">
                <a:solidFill>
                  <a:srgbClr val="FF0000"/>
                </a:solidFill>
              </a:rPr>
              <a:t>Выпускается в нескольких вариантах: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 err="1"/>
              <a:t>Standard</a:t>
            </a:r>
            <a:r>
              <a:rPr lang="ru-RU" sz="1200" dirty="0"/>
              <a:t>. Основной вариант, предназначенный главным образом для использования на старых компьютерах с медленными процессорами и небольшим объёмом оперативной памяти.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/>
              <a:t>SOHO (</a:t>
            </a:r>
            <a:r>
              <a:rPr lang="ru-RU" sz="1200" dirty="0" err="1"/>
              <a:t>Small</a:t>
            </a:r>
            <a:r>
              <a:rPr lang="ru-RU" sz="1200" dirty="0"/>
              <a:t> </a:t>
            </a:r>
            <a:r>
              <a:rPr lang="ru-RU" sz="1200" dirty="0" err="1"/>
              <a:t>Office</a:t>
            </a:r>
            <a:r>
              <a:rPr lang="ru-RU" sz="1200" dirty="0"/>
              <a:t> / </a:t>
            </a:r>
            <a:r>
              <a:rPr lang="ru-RU" sz="1200" dirty="0" err="1"/>
              <a:t>Home</a:t>
            </a:r>
            <a:r>
              <a:rPr lang="ru-RU" sz="1200" dirty="0"/>
              <a:t> </a:t>
            </a:r>
            <a:r>
              <a:rPr lang="ru-RU" sz="1200" dirty="0" err="1"/>
              <a:t>Office</a:t>
            </a:r>
            <a:r>
              <a:rPr lang="ru-RU" sz="1200" dirty="0"/>
              <a:t>). Предназначен для современных компьютеров, поэтому в данный выпуск не включаются драйверы для многих устаревших устройств и в то же время включается больше приложений, в частности KDE, OpenOffice.org, </a:t>
            </a:r>
            <a:r>
              <a:rPr lang="ru-RU" sz="1200" dirty="0" err="1"/>
              <a:t>Java</a:t>
            </a:r>
            <a:r>
              <a:rPr lang="ru-RU" sz="1200" dirty="0"/>
              <a:t>, GIMP, </a:t>
            </a:r>
            <a:r>
              <a:rPr lang="ru-RU" sz="1200" dirty="0" err="1"/>
              <a:t>Xsane</a:t>
            </a:r>
            <a:r>
              <a:rPr lang="ru-RU" sz="1200" dirty="0"/>
              <a:t>, CUPS, </a:t>
            </a:r>
            <a:r>
              <a:rPr lang="ru-RU" sz="1200" dirty="0" err="1"/>
              <a:t>Xara</a:t>
            </a:r>
            <a:r>
              <a:rPr lang="ru-RU" sz="1200" dirty="0"/>
              <a:t> </a:t>
            </a:r>
            <a:r>
              <a:rPr lang="ru-RU" sz="1200" dirty="0" err="1"/>
              <a:t>Xtreme</a:t>
            </a:r>
            <a:r>
              <a:rPr lang="ru-RU" sz="1200" dirty="0"/>
              <a:t>. Может быть загружен как образ ISO либо заказан по почте.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 err="1"/>
              <a:t>Deluxe</a:t>
            </a:r>
            <a:r>
              <a:rPr lang="ru-RU" sz="1200" dirty="0"/>
              <a:t>. Стандартный выпуск, включающий в себя KDE, </a:t>
            </a:r>
            <a:r>
              <a:rPr lang="ru-RU" sz="1200" dirty="0" err="1"/>
              <a:t>Gnome</a:t>
            </a:r>
            <a:r>
              <a:rPr lang="ru-RU" sz="1200" dirty="0"/>
              <a:t>, </a:t>
            </a:r>
            <a:r>
              <a:rPr lang="ru-RU" sz="1200" dirty="0" err="1"/>
              <a:t>OpenOffice</a:t>
            </a:r>
            <a:r>
              <a:rPr lang="ru-RU" sz="1200" dirty="0"/>
              <a:t>, GIMP и множество других дополнительных приложений, а также печатную документацию. Высылается по почте.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 err="1"/>
              <a:t>Live</a:t>
            </a:r>
            <a:r>
              <a:rPr lang="ru-RU" sz="1200" dirty="0"/>
              <a:t>. Варианты </a:t>
            </a:r>
            <a:r>
              <a:rPr lang="ru-RU" sz="1200" dirty="0" err="1"/>
              <a:t>Live</a:t>
            </a:r>
            <a:r>
              <a:rPr lang="ru-RU" sz="1200" dirty="0"/>
              <a:t> CD: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200" b="1" dirty="0" err="1"/>
              <a:t>Live</a:t>
            </a:r>
            <a:r>
              <a:rPr lang="ru-RU" sz="1200" b="1" dirty="0"/>
              <a:t> </a:t>
            </a:r>
            <a:r>
              <a:rPr lang="ru-RU" sz="1200" b="1" dirty="0" err="1"/>
              <a:t>Standard</a:t>
            </a:r>
            <a:r>
              <a:rPr lang="ru-RU" sz="1200" b="1" dirty="0"/>
              <a:t>,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200" b="1" dirty="0" err="1"/>
              <a:t>Live</a:t>
            </a:r>
            <a:r>
              <a:rPr lang="ru-RU" sz="1200" b="1" dirty="0"/>
              <a:t> </a:t>
            </a:r>
            <a:r>
              <a:rPr lang="ru-RU" sz="1200" b="1" dirty="0" err="1"/>
              <a:t>Standard-Beryl</a:t>
            </a:r>
            <a:r>
              <a:rPr lang="ru-RU" sz="1200" b="1" dirty="0"/>
              <a:t> 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200" b="1" dirty="0" err="1"/>
              <a:t>Live</a:t>
            </a:r>
            <a:r>
              <a:rPr lang="ru-RU" sz="1200" b="1" dirty="0"/>
              <a:t> SOHO.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 err="1"/>
              <a:t>Dynamite</a:t>
            </a:r>
            <a:r>
              <a:rPr lang="ru-RU" sz="1200" dirty="0"/>
              <a:t>. Нестабильный тестовый выпуск.</a:t>
            </a:r>
          </a:p>
        </p:txBody>
      </p:sp>
      <p:pic>
        <p:nvPicPr>
          <p:cNvPr id="3074" name="Picture 2" descr="D:\Users\Парадиз\Desktop\f1dd666400c347817f71322b5e610261_fu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137626"/>
            <a:ext cx="2952328" cy="175397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3138043367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Парадиз\Desktop\vector-linux-soho_1024_76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latin typeface="Blackadder ITC" pitchFamily="82" charset="0"/>
              </a:rPr>
              <a:t>Vector Linux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01305" y="1556792"/>
            <a:ext cx="4040188" cy="2088231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Разработчик	</a:t>
            </a:r>
          </a:p>
          <a:p>
            <a:pPr marL="0" indent="0">
              <a:buNone/>
            </a:pPr>
            <a:r>
              <a:rPr lang="ru-RU" dirty="0"/>
              <a:t>Роберт </a:t>
            </a:r>
            <a:r>
              <a:rPr lang="ru-RU" dirty="0" err="1"/>
              <a:t>Ланге</a:t>
            </a:r>
            <a:r>
              <a:rPr lang="ru-RU" dirty="0"/>
              <a:t>, Даррелл </a:t>
            </a:r>
            <a:r>
              <a:rPr lang="ru-RU" dirty="0" err="1"/>
              <a:t>Ставем</a:t>
            </a:r>
            <a:endParaRPr lang="ru-RU" dirty="0"/>
          </a:p>
          <a:p>
            <a:r>
              <a:rPr lang="ru-RU" dirty="0"/>
              <a:t>Семейство ОС	</a:t>
            </a:r>
          </a:p>
          <a:p>
            <a:pPr marL="0" indent="0">
              <a:buNone/>
            </a:pPr>
            <a:r>
              <a:rPr lang="en-US" dirty="0"/>
              <a:t>GNU/Linux</a:t>
            </a:r>
          </a:p>
          <a:p>
            <a:r>
              <a:rPr lang="ru-RU" dirty="0"/>
              <a:t>Последняя версия	</a:t>
            </a:r>
          </a:p>
          <a:p>
            <a:pPr marL="0" indent="0">
              <a:buNone/>
            </a:pPr>
            <a:r>
              <a:rPr lang="ru-RU" dirty="0"/>
              <a:t>6.0 — 22 февраля 2009</a:t>
            </a:r>
          </a:p>
          <a:p>
            <a:r>
              <a:rPr lang="ru-RU" dirty="0"/>
              <a:t>Тип ядра	</a:t>
            </a:r>
          </a:p>
          <a:p>
            <a:pPr marL="0" indent="0">
              <a:buNone/>
            </a:pPr>
            <a:r>
              <a:rPr lang="ru-RU" dirty="0"/>
              <a:t>монолитное </a:t>
            </a:r>
            <a:r>
              <a:rPr lang="ru-RU" dirty="0" smtClean="0"/>
              <a:t>ядро</a:t>
            </a:r>
          </a:p>
          <a:p>
            <a:r>
              <a:rPr lang="ru-RU" dirty="0"/>
              <a:t>По умолчанию пользовательский </a:t>
            </a:r>
            <a:r>
              <a:rPr lang="ru-RU" dirty="0" smtClean="0"/>
              <a:t>интерфейс</a:t>
            </a:r>
          </a:p>
          <a:p>
            <a:pPr marL="0" indent="0">
              <a:buNone/>
            </a:pPr>
            <a:r>
              <a:rPr lang="ru-RU" dirty="0" err="1" smtClean="0"/>
              <a:t>Xfce</a:t>
            </a:r>
            <a:r>
              <a:rPr lang="ru-RU" dirty="0"/>
              <a:t>, KDE, JWM и </a:t>
            </a:r>
            <a:r>
              <a:rPr lang="ru-RU" dirty="0" err="1"/>
              <a:t>Fluxbox</a:t>
            </a:r>
            <a:endParaRPr lang="ru-RU" dirty="0"/>
          </a:p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4644008" y="1556792"/>
            <a:ext cx="4041775" cy="2160240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Интерфейс	</a:t>
            </a:r>
          </a:p>
          <a:p>
            <a:pPr marL="0" indent="0">
              <a:buNone/>
            </a:pPr>
            <a:r>
              <a:rPr lang="en-US" dirty="0" err="1"/>
              <a:t>Xfce</a:t>
            </a:r>
            <a:r>
              <a:rPr lang="en-US" dirty="0"/>
              <a:t>/KDE/Gnome/</a:t>
            </a:r>
            <a:r>
              <a:rPr lang="en-US" dirty="0" err="1"/>
              <a:t>Fluxbox</a:t>
            </a:r>
            <a:endParaRPr lang="en-US" dirty="0"/>
          </a:p>
          <a:p>
            <a:r>
              <a:rPr lang="ru-RU" dirty="0"/>
              <a:t>Лицензия	</a:t>
            </a:r>
          </a:p>
          <a:p>
            <a:pPr marL="0" indent="0">
              <a:buNone/>
            </a:pPr>
            <a:r>
              <a:rPr lang="ru-RU" dirty="0"/>
              <a:t>различные свободные</a:t>
            </a:r>
          </a:p>
          <a:p>
            <a:r>
              <a:rPr lang="ru-RU" dirty="0"/>
              <a:t>Состояние	</a:t>
            </a:r>
          </a:p>
          <a:p>
            <a:pPr marL="0" indent="0">
              <a:buNone/>
            </a:pPr>
            <a:r>
              <a:rPr lang="ru-RU" dirty="0"/>
              <a:t>актуальное</a:t>
            </a:r>
          </a:p>
          <a:p>
            <a:r>
              <a:rPr lang="ru-RU" dirty="0"/>
              <a:t>Веб-сайт	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http://www.vectorlinux.com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r>
              <a:rPr lang="ru-RU" dirty="0"/>
              <a:t>Исходной модели 	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Открытый </a:t>
            </a:r>
            <a:r>
              <a:rPr lang="ru-RU" dirty="0"/>
              <a:t>исходный код</a:t>
            </a:r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79513" y="908720"/>
            <a:ext cx="7992888" cy="639762"/>
          </a:xfrm>
        </p:spPr>
        <p:txBody>
          <a:bodyPr/>
          <a:lstStyle/>
          <a:p>
            <a:pPr algn="ctr"/>
            <a:r>
              <a:rPr lang="ru-RU" dirty="0" smtClean="0"/>
              <a:t>Свойства ОС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3835154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1795</Words>
  <Application>Microsoft Office PowerPoint</Application>
  <PresentationFormat>Экран (4:3)</PresentationFormat>
  <Paragraphs>373</Paragraphs>
  <Slides>45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Vector Linux</vt:lpstr>
      <vt:lpstr>Vector Linux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Vector Linux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Vector Linux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Парадиз</dc:creator>
  <cp:lastModifiedBy>Парадиз</cp:lastModifiedBy>
  <cp:revision>38</cp:revision>
  <dcterms:created xsi:type="dcterms:W3CDTF">2010-06-13T20:01:13Z</dcterms:created>
  <dcterms:modified xsi:type="dcterms:W3CDTF">2010-06-20T20:12:02Z</dcterms:modified>
</cp:coreProperties>
</file>