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  <p:sldId id="281" r:id="rId29"/>
    <p:sldId id="303" r:id="rId30"/>
    <p:sldId id="283" r:id="rId31"/>
    <p:sldId id="305" r:id="rId32"/>
    <p:sldId id="284" r:id="rId33"/>
    <p:sldId id="306" r:id="rId34"/>
    <p:sldId id="310" r:id="rId35"/>
    <p:sldId id="311" r:id="rId36"/>
    <p:sldId id="312" r:id="rId37"/>
    <p:sldId id="336" r:id="rId38"/>
    <p:sldId id="313" r:id="rId39"/>
    <p:sldId id="317" r:id="rId40"/>
    <p:sldId id="318" r:id="rId41"/>
    <p:sldId id="324" r:id="rId42"/>
    <p:sldId id="325" r:id="rId43"/>
    <p:sldId id="326" r:id="rId44"/>
    <p:sldId id="327" r:id="rId45"/>
    <p:sldId id="328" r:id="rId46"/>
    <p:sldId id="329" r:id="rId47"/>
    <p:sldId id="331" r:id="rId48"/>
    <p:sldId id="332" r:id="rId49"/>
    <p:sldId id="334" r:id="rId50"/>
    <p:sldId id="33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B7FF4-E2BE-42EE-B3A9-EF52B3832C9D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404A3-6F95-4DAE-BF47-AF88E3002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404A3-6F95-4DAE-BF47-AF88E3002E43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5600" y="1285860"/>
            <a:ext cx="6348400" cy="1470025"/>
          </a:xfrm>
        </p:spPr>
        <p:txBody>
          <a:bodyPr/>
          <a:lstStyle/>
          <a:p>
            <a:r>
              <a:rPr lang="en-US" dirty="0" smtClean="0"/>
              <a:t>Windows Server</a:t>
            </a:r>
            <a:r>
              <a:rPr lang="ru-RU" dirty="0" smtClean="0"/>
              <a:t> 2003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062912" cy="1752600"/>
          </a:xfrm>
        </p:spPr>
        <p:txBody>
          <a:bodyPr/>
          <a:lstStyle/>
          <a:p>
            <a:r>
              <a:rPr lang="ru-RU" dirty="0" smtClean="0"/>
              <a:t>Операционная система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Поддержка .</a:t>
            </a:r>
            <a:r>
              <a:rPr lang="en-US" dirty="0" smtClean="0"/>
              <a:t>NET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68933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2003 — первая из операционных систем </a:t>
            </a:r>
            <a:r>
              <a:rPr lang="ru-RU" dirty="0" err="1" smtClean="0"/>
              <a:t>Microsoft</a:t>
            </a:r>
            <a:r>
              <a:rPr lang="ru-RU" dirty="0" smtClean="0"/>
              <a:t>, которая поставляется с предустановленной оболочкой .NET </a:t>
            </a:r>
            <a:r>
              <a:rPr lang="ru-RU" dirty="0" err="1" smtClean="0"/>
              <a:t>Framework</a:t>
            </a:r>
            <a:r>
              <a:rPr lang="ru-RU" dirty="0" smtClean="0"/>
              <a:t>. Это позволяет данной системе выступать в роли сервера приложений для платформы </a:t>
            </a:r>
            <a:r>
              <a:rPr lang="ru-RU" dirty="0" err="1" smtClean="0"/>
              <a:t>Microsoft</a:t>
            </a:r>
            <a:r>
              <a:rPr lang="ru-RU" dirty="0" smtClean="0"/>
              <a:t> .NET без установки какого-либо дополнительного программного обеспечения.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Улучшения </a:t>
            </a:r>
            <a:r>
              <a:rPr lang="en-US" dirty="0" smtClean="0"/>
              <a:t>Active Directory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2003 включает в себя следующие улучшения для </a:t>
            </a:r>
            <a:r>
              <a:rPr lang="ru-RU" dirty="0" err="1" smtClean="0"/>
              <a:t>Active</a:t>
            </a:r>
            <a:r>
              <a:rPr lang="ru-RU" dirty="0" smtClean="0"/>
              <a:t> </a:t>
            </a:r>
            <a:r>
              <a:rPr lang="ru-RU" dirty="0" err="1" smtClean="0"/>
              <a:t>Directory</a:t>
            </a:r>
            <a:r>
              <a:rPr lang="ru-RU" dirty="0" smtClean="0"/>
              <a:t> — службы каталогов, впервые появившейся в </a:t>
            </a:r>
            <a:r>
              <a:rPr lang="ru-RU" dirty="0" err="1" smtClean="0"/>
              <a:t>Windows</a:t>
            </a:r>
            <a:r>
              <a:rPr lang="ru-RU" dirty="0" smtClean="0"/>
              <a:t> 2000:</a:t>
            </a:r>
          </a:p>
          <a:p>
            <a:r>
              <a:rPr lang="ru-RU" dirty="0" smtClean="0"/>
              <a:t>Возможность переименования домена </a:t>
            </a:r>
            <a:r>
              <a:rPr lang="ru-RU" dirty="0" err="1" smtClean="0"/>
              <a:t>Active</a:t>
            </a:r>
            <a:r>
              <a:rPr lang="ru-RU" dirty="0" smtClean="0"/>
              <a:t> </a:t>
            </a:r>
            <a:r>
              <a:rPr lang="ru-RU" dirty="0" err="1" smtClean="0"/>
              <a:t>Directory</a:t>
            </a:r>
            <a:r>
              <a:rPr lang="ru-RU" dirty="0" smtClean="0"/>
              <a:t> после его развёртывания.</a:t>
            </a:r>
          </a:p>
          <a:p>
            <a:r>
              <a:rPr lang="ru-RU" dirty="0" smtClean="0"/>
              <a:t>Упрощение изменения схемы </a:t>
            </a:r>
            <a:r>
              <a:rPr lang="ru-RU" dirty="0" err="1" smtClean="0"/>
              <a:t>Active</a:t>
            </a:r>
            <a:r>
              <a:rPr lang="ru-RU" dirty="0" smtClean="0"/>
              <a:t> </a:t>
            </a:r>
            <a:r>
              <a:rPr lang="ru-RU" dirty="0" err="1" smtClean="0"/>
              <a:t>Directory</a:t>
            </a:r>
            <a:r>
              <a:rPr lang="ru-RU" dirty="0" smtClean="0"/>
              <a:t> — например, отключения атрибутов и классов.</a:t>
            </a:r>
          </a:p>
          <a:p>
            <a:r>
              <a:rPr lang="ru-RU" dirty="0" smtClean="0"/>
              <a:t>Улучшенный пользовательский интерфейс для управления каталогом (стало возможно, например, перемещать объекты путём их перетаскивания и одновременно изменять свойства нескольких объектов).</a:t>
            </a:r>
          </a:p>
          <a:p>
            <a:r>
              <a:rPr lang="ru-RU" dirty="0" smtClean="0"/>
              <a:t>Улучшенные средства управления групповой политикой, включая программу </a:t>
            </a:r>
            <a:r>
              <a:rPr lang="ru-RU" dirty="0" err="1" smtClean="0"/>
              <a:t>Group</a:t>
            </a:r>
            <a:r>
              <a:rPr lang="ru-RU" dirty="0" smtClean="0"/>
              <a:t> </a:t>
            </a:r>
            <a:r>
              <a:rPr lang="ru-RU" dirty="0" err="1" smtClean="0"/>
              <a:t>Policy</a:t>
            </a:r>
            <a:r>
              <a:rPr lang="ru-RU" dirty="0" smtClean="0"/>
              <a:t> </a:t>
            </a:r>
            <a:r>
              <a:rPr lang="ru-RU" dirty="0" err="1" smtClean="0"/>
              <a:t>Management</a:t>
            </a:r>
            <a:r>
              <a:rPr lang="ru-RU" dirty="0" smtClean="0"/>
              <a:t> </a:t>
            </a:r>
            <a:r>
              <a:rPr lang="ru-RU" dirty="0" err="1" smtClean="0"/>
              <a:t>Console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IIS 6.0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8322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составе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2003 распространяется версия 6.0 служб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Information</a:t>
            </a:r>
            <a:r>
              <a:rPr lang="ru-RU" dirty="0" smtClean="0"/>
              <a:t> </a:t>
            </a:r>
            <a:r>
              <a:rPr lang="ru-RU" dirty="0" err="1" smtClean="0"/>
              <a:t>Services</a:t>
            </a:r>
            <a:r>
              <a:rPr lang="ru-RU" dirty="0" smtClean="0"/>
              <a:t>, архитектура которой существенно отличается от архитектуры служб IIS 5.0, доступных в </a:t>
            </a:r>
            <a:r>
              <a:rPr lang="ru-RU" dirty="0" err="1" smtClean="0"/>
              <a:t>Windows</a:t>
            </a:r>
            <a:r>
              <a:rPr lang="ru-RU" dirty="0" smtClean="0"/>
              <a:t> 2000. В частности, для повышения стабильности стало возможным изолировать приложения друг от друга в отдельных процессах без снижения производительности. Также был создан новый драйвер </a:t>
            </a:r>
            <a:r>
              <a:rPr lang="ru-RU" dirty="0" err="1" smtClean="0"/>
              <a:t>HTTP.sys</a:t>
            </a:r>
            <a:r>
              <a:rPr lang="ru-RU" dirty="0" smtClean="0"/>
              <a:t> для обработки запросов по протоколу HTTP. Этот драйвер работает в режиме ядра, в результате чего обработка запросов ускоряется.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1893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По заявлениям </a:t>
            </a:r>
            <a:r>
              <a:rPr lang="ru-RU" dirty="0" err="1" smtClean="0"/>
              <a:t>Microsoft</a:t>
            </a:r>
            <a:r>
              <a:rPr lang="ru-RU" dirty="0" smtClean="0"/>
              <a:t>, в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2003 большое внимание было уделено безопасности системы. В частности, система теперь устанавливается в максимально ограниченном виде, без каких-либо дополнительных служб, что уменьшает поверхность атаки. В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2003 также включён программный межсетевой экран </a:t>
            </a:r>
            <a:r>
              <a:rPr lang="ru-RU" b="1" i="1" dirty="0" err="1" smtClean="0"/>
              <a:t>Internet</a:t>
            </a:r>
            <a:r>
              <a:rPr lang="ru-RU" b="1" i="1" dirty="0" smtClean="0"/>
              <a:t> </a:t>
            </a:r>
            <a:r>
              <a:rPr lang="ru-RU" b="1" i="1" dirty="0" err="1" smtClean="0"/>
              <a:t>Connection</a:t>
            </a:r>
            <a:r>
              <a:rPr lang="ru-RU" b="1" i="1" dirty="0" smtClean="0"/>
              <a:t> </a:t>
            </a:r>
            <a:r>
              <a:rPr lang="ru-RU" b="1" i="1" dirty="0" err="1" smtClean="0"/>
              <a:t>Firewall</a:t>
            </a:r>
            <a:r>
              <a:rPr lang="ru-RU" dirty="0" smtClean="0"/>
              <a:t>. Впоследствии к системе был выпущен пакет обновления, который полностью сосредоточен на повышении безопасности системы и включает несколько дополнительных функций для защиты от атак. Согласно американскому стандарту безопасности </a:t>
            </a:r>
            <a:r>
              <a:rPr lang="ru-RU" b="1" i="1" dirty="0" err="1" smtClean="0"/>
              <a:t>Trusted</a:t>
            </a:r>
            <a:r>
              <a:rPr lang="ru-RU" b="1" i="1" dirty="0" smtClean="0"/>
              <a:t> </a:t>
            </a:r>
            <a:r>
              <a:rPr lang="ru-RU" b="1" i="1" dirty="0" err="1" smtClean="0"/>
              <a:t>Computer</a:t>
            </a:r>
            <a:r>
              <a:rPr lang="ru-RU" b="1" i="1" dirty="0" smtClean="0"/>
              <a:t> </a:t>
            </a:r>
            <a:r>
              <a:rPr lang="ru-RU" b="1" i="1" dirty="0" err="1" smtClean="0"/>
              <a:t>System</a:t>
            </a:r>
            <a:r>
              <a:rPr lang="ru-RU" b="1" i="1" dirty="0" smtClean="0"/>
              <a:t> </a:t>
            </a:r>
            <a:r>
              <a:rPr lang="ru-RU" b="1" i="1" dirty="0" err="1" smtClean="0"/>
              <a:t>Evaluation</a:t>
            </a:r>
            <a:r>
              <a:rPr lang="ru-RU" b="1" i="1" dirty="0" smtClean="0"/>
              <a:t> </a:t>
            </a:r>
            <a:r>
              <a:rPr lang="ru-RU" b="1" i="1" dirty="0" err="1" smtClean="0"/>
              <a:t>Criteria</a:t>
            </a:r>
            <a:r>
              <a:rPr lang="ru-RU" b="1" i="1" dirty="0" smtClean="0"/>
              <a:t> (TCSEC) </a:t>
            </a:r>
            <a:r>
              <a:rPr lang="ru-RU" dirty="0" smtClean="0"/>
              <a:t>система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2003 относится к классу безопасности C2 </a:t>
            </a:r>
            <a:r>
              <a:rPr lang="ru-RU" b="1" i="1" dirty="0" smtClean="0"/>
              <a:t>— </a:t>
            </a:r>
            <a:r>
              <a:rPr lang="ru-RU" b="1" i="1" dirty="0" err="1" smtClean="0"/>
              <a:t>Controlled</a:t>
            </a:r>
            <a:r>
              <a:rPr lang="ru-RU" b="1" i="1" dirty="0" smtClean="0"/>
              <a:t> </a:t>
            </a:r>
            <a:r>
              <a:rPr lang="ru-RU" b="1" i="1" dirty="0" err="1" smtClean="0"/>
              <a:t>Access</a:t>
            </a:r>
            <a:r>
              <a:rPr lang="ru-RU" b="1" i="1" dirty="0" smtClean="0"/>
              <a:t> </a:t>
            </a:r>
            <a:r>
              <a:rPr lang="ru-RU" b="1" i="1" dirty="0" err="1" smtClean="0"/>
              <a:t>Protection</a:t>
            </a:r>
            <a:endParaRPr lang="ru-RU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82808"/>
            <a:ext cx="7358114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Введено новое понятие — «роли», на них основано управление сервером. Проще говоря, чтобы получить файл-сервер, необходимо добавить роль — «файл-сервер».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Прочее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2003 впервые появилась служба теневого копирования тома (англ. </a:t>
            </a:r>
            <a:r>
              <a:rPr lang="ru-RU" dirty="0" err="1" smtClean="0"/>
              <a:t>Volume</a:t>
            </a:r>
            <a:r>
              <a:rPr lang="ru-RU" dirty="0" smtClean="0"/>
              <a:t> </a:t>
            </a:r>
            <a:r>
              <a:rPr lang="ru-RU" dirty="0" err="1" smtClean="0"/>
              <a:t>Shadow</a:t>
            </a:r>
            <a:r>
              <a:rPr lang="ru-RU" dirty="0" smtClean="0"/>
              <a:t> </a:t>
            </a:r>
            <a:r>
              <a:rPr lang="ru-RU" dirty="0" err="1" smtClean="0"/>
              <a:t>Copy</a:t>
            </a:r>
            <a:r>
              <a:rPr lang="ru-RU" dirty="0" smtClean="0"/>
              <a:t> </a:t>
            </a:r>
            <a:r>
              <a:rPr lang="ru-RU" dirty="0" err="1" smtClean="0"/>
              <a:t>Service</a:t>
            </a:r>
            <a:r>
              <a:rPr lang="ru-RU" dirty="0" smtClean="0"/>
              <a:t>), которая автоматически сохраняет старые версии пользовательских файлов, позволяя при необходимости вернуться к предыдущей версии того или иного документа. Работа с теневыми копиями возможна только при установленном «клиенте теневых копий» на ПК пользователя, документы которого необходимо восстановить.</a:t>
            </a:r>
          </a:p>
          <a:p>
            <a:pPr>
              <a:buNone/>
            </a:pPr>
            <a:r>
              <a:rPr lang="ru-RU" dirty="0" smtClean="0"/>
              <a:t>Также в данной версии системы был расширен набор утилит администрирования, вызываемых из командной строки, что упрощает автоматизацию управления системой.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6629400" cy="182636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   УСТАНОВКА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8215370" cy="10666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Algerian" pitchFamily="82" charset="0"/>
              </a:rPr>
              <a:t>     Windows </a:t>
            </a:r>
            <a:r>
              <a:rPr lang="en-US" sz="6000" dirty="0" err="1" smtClean="0">
                <a:solidFill>
                  <a:srgbClr val="00B0F0"/>
                </a:solidFill>
                <a:latin typeface="Algerian" pitchFamily="82" charset="0"/>
              </a:rPr>
              <a:t>ServeR</a:t>
            </a:r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Первый этап установки</a:t>
            </a:r>
            <a:br>
              <a:rPr lang="ru-RU" dirty="0" smtClean="0"/>
            </a:br>
            <a:r>
              <a:rPr lang="ru-RU" sz="2400" dirty="0" smtClean="0"/>
              <a:t>(подготовка к установке)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82808"/>
            <a:ext cx="3714776" cy="4572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Этот этап начинает </a:t>
            </a:r>
          </a:p>
          <a:p>
            <a:pPr>
              <a:buNone/>
            </a:pPr>
            <a:r>
              <a:rPr lang="ru-RU" sz="1600" dirty="0" smtClean="0"/>
              <a:t>с загрузки нужных </a:t>
            </a:r>
          </a:p>
          <a:p>
            <a:pPr>
              <a:buNone/>
            </a:pPr>
            <a:r>
              <a:rPr lang="ru-RU" sz="1600" dirty="0" smtClean="0"/>
              <a:t>драйверов для </a:t>
            </a:r>
          </a:p>
          <a:p>
            <a:pPr>
              <a:buNone/>
            </a:pPr>
            <a:r>
              <a:rPr lang="ru-RU" sz="1600" dirty="0" smtClean="0"/>
              <a:t>последующего </a:t>
            </a:r>
          </a:p>
          <a:p>
            <a:pPr>
              <a:buNone/>
            </a:pPr>
            <a:r>
              <a:rPr lang="ru-RU" sz="1600" dirty="0" err="1" smtClean="0"/>
              <a:t>инсталирования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операционной </a:t>
            </a:r>
          </a:p>
          <a:p>
            <a:pPr>
              <a:buNone/>
            </a:pPr>
            <a:r>
              <a:rPr lang="ru-RU" sz="1600" dirty="0" smtClean="0"/>
              <a:t>Системы.</a:t>
            </a:r>
          </a:p>
          <a:p>
            <a:r>
              <a:rPr lang="ru-RU" sz="1600" dirty="0" smtClean="0"/>
              <a:t>Далее программа </a:t>
            </a:r>
            <a:r>
              <a:rPr lang="ru-RU" sz="1600" dirty="0" err="1" smtClean="0"/>
              <a:t>предла</a:t>
            </a:r>
            <a:r>
              <a:rPr lang="ru-RU" sz="1600" dirty="0" smtClean="0"/>
              <a:t>-</a:t>
            </a:r>
          </a:p>
          <a:p>
            <a:pPr>
              <a:buNone/>
            </a:pPr>
            <a:r>
              <a:rPr lang="ru-RU" sz="1600" dirty="0" err="1" smtClean="0"/>
              <a:t>гает</a:t>
            </a:r>
            <a:r>
              <a:rPr lang="ru-RU" sz="1600" dirty="0" smtClean="0"/>
              <a:t> нам  3-и развития событий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Нажать </a:t>
            </a:r>
            <a:r>
              <a:rPr lang="en-US" sz="1600" dirty="0" smtClean="0"/>
              <a:t>“</a:t>
            </a:r>
            <a:r>
              <a:rPr lang="ru-RU" sz="1600" dirty="0" smtClean="0"/>
              <a:t>ввод</a:t>
            </a:r>
            <a:r>
              <a:rPr lang="en-US" sz="1600" dirty="0" smtClean="0"/>
              <a:t>”</a:t>
            </a:r>
            <a:r>
              <a:rPr lang="ru-RU" sz="1600" dirty="0" smtClean="0"/>
              <a:t>и продолжить установку.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Нажать</a:t>
            </a:r>
            <a:r>
              <a:rPr lang="en-US" sz="1600" dirty="0" smtClean="0"/>
              <a:t> “R”</a:t>
            </a:r>
            <a:r>
              <a:rPr lang="ru-RU" sz="1600" dirty="0" smtClean="0"/>
              <a:t> и восстановить </a:t>
            </a:r>
            <a:r>
              <a:rPr lang="en-US" sz="1600" dirty="0" smtClean="0"/>
              <a:t>windows c </a:t>
            </a:r>
            <a:r>
              <a:rPr lang="ru-RU" sz="1600" dirty="0" smtClean="0"/>
              <a:t>помощью консоли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Нажать </a:t>
            </a:r>
            <a:r>
              <a:rPr lang="en-US" sz="1600" dirty="0" smtClean="0"/>
              <a:t>“F3”</a:t>
            </a:r>
            <a:r>
              <a:rPr lang="ru-RU" sz="1600" dirty="0" smtClean="0"/>
              <a:t> и выйти из установки ОС.</a:t>
            </a:r>
            <a:r>
              <a:rPr lang="en-US" sz="1600" dirty="0" smtClean="0"/>
              <a:t> </a:t>
            </a:r>
            <a:endParaRPr lang="ru-RU" sz="1600" dirty="0" smtClean="0"/>
          </a:p>
        </p:txBody>
      </p:sp>
      <p:pic>
        <p:nvPicPr>
          <p:cNvPr id="1026" name="Picture 2" descr="D:\Documents and Settings\Paradise\Рабочий стол\1\3218989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736"/>
            <a:ext cx="4357718" cy="2500330"/>
          </a:xfrm>
          <a:prstGeom prst="rect">
            <a:avLst/>
          </a:prstGeom>
          <a:noFill/>
        </p:spPr>
      </p:pic>
      <p:pic>
        <p:nvPicPr>
          <p:cNvPr id="1027" name="Picture 3" descr="D:\Documents and Settings\Paradise\Рабочий стол\1\3218990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929066"/>
            <a:ext cx="4357718" cy="271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3286148" cy="588332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Компания </a:t>
            </a:r>
            <a:r>
              <a:rPr lang="en-US" sz="2400" dirty="0" smtClean="0"/>
              <a:t>Microsoft </a:t>
            </a:r>
            <a:r>
              <a:rPr lang="ru-RU" sz="2400" dirty="0" smtClean="0"/>
              <a:t>просит согласие на лицензию.</a:t>
            </a:r>
          </a:p>
          <a:p>
            <a:pPr marL="521208" indent="-457200">
              <a:buFont typeface="+mj-lt"/>
              <a:buAutoNum type="arabicPeriod"/>
            </a:pPr>
            <a:r>
              <a:rPr lang="ru-RU" sz="2400" dirty="0" smtClean="0"/>
              <a:t>Принять</a:t>
            </a:r>
          </a:p>
          <a:p>
            <a:pPr marL="521208" indent="-457200">
              <a:buFont typeface="+mj-lt"/>
              <a:buAutoNum type="arabicPeriod"/>
            </a:pPr>
            <a:r>
              <a:rPr lang="ru-RU" sz="2400" dirty="0" smtClean="0"/>
              <a:t>Не принять </a:t>
            </a:r>
          </a:p>
          <a:p>
            <a:pPr marL="521208" indent="-457200">
              <a:buNone/>
            </a:pPr>
            <a:endParaRPr lang="ru-RU" sz="2400" dirty="0" smtClean="0"/>
          </a:p>
          <a:p>
            <a:pPr marL="521208" indent="-457200">
              <a:buNone/>
            </a:pPr>
            <a:endParaRPr lang="ru-RU" sz="2400" dirty="0" smtClean="0"/>
          </a:p>
          <a:p>
            <a:pPr marL="521208" indent="-457200"/>
            <a:r>
              <a:rPr lang="ru-RU" sz="2400" dirty="0" smtClean="0"/>
              <a:t>После лицензирования</a:t>
            </a:r>
          </a:p>
          <a:p>
            <a:pPr marL="521208" indent="-457200">
              <a:buNone/>
            </a:pPr>
            <a:r>
              <a:rPr lang="ru-RU" sz="2400" dirty="0" smtClean="0"/>
              <a:t>ОС показывает разделы диска на которые можно ее установить</a:t>
            </a:r>
            <a:endParaRPr lang="ru-RU" sz="2400" dirty="0"/>
          </a:p>
        </p:txBody>
      </p:sp>
      <p:pic>
        <p:nvPicPr>
          <p:cNvPr id="2050" name="Picture 2" descr="D:\Documents and Settings\Paradise\Рабочий стол\1\3218990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71480"/>
            <a:ext cx="5072098" cy="3071834"/>
          </a:xfrm>
          <a:prstGeom prst="rect">
            <a:avLst/>
          </a:prstGeom>
          <a:noFill/>
        </p:spPr>
      </p:pic>
      <p:pic>
        <p:nvPicPr>
          <p:cNvPr id="2051" name="Picture 3" descr="D:\Documents and Settings\Paradise\Рабочий стол\1\3218990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803128"/>
            <a:ext cx="5068942" cy="3054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3114668" cy="6240518"/>
          </a:xfrm>
        </p:spPr>
        <p:txBody>
          <a:bodyPr/>
          <a:lstStyle/>
          <a:p>
            <a:r>
              <a:rPr lang="ru-RU" sz="1800" dirty="0" smtClean="0"/>
              <a:t>Следующим действием системы является форматирование данного раздела </a:t>
            </a:r>
            <a:r>
              <a:rPr lang="en-US" sz="1800" dirty="0" smtClean="0"/>
              <a:t>hard</a:t>
            </a:r>
            <a:r>
              <a:rPr lang="ru-RU" sz="1800" dirty="0" smtClean="0"/>
              <a:t> диска .Из списка мы можем выбрать  </a:t>
            </a:r>
            <a:r>
              <a:rPr lang="en-US" sz="1800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FAT32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NTFS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Желательно выбирать </a:t>
            </a:r>
            <a:r>
              <a:rPr lang="en-US" sz="1800" dirty="0" smtClean="0"/>
              <a:t>NTFS</a:t>
            </a:r>
            <a:r>
              <a:rPr lang="ru-RU" sz="1800" dirty="0" smtClean="0"/>
              <a:t> т.к считается лучше чем </a:t>
            </a:r>
            <a:r>
              <a:rPr lang="en-US" sz="1800" dirty="0" smtClean="0"/>
              <a:t>FAT32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Форматирование  длится не более 2-х минут. После чего можно приступать к установке .</a:t>
            </a:r>
            <a:endParaRPr lang="en-US" sz="1800" dirty="0" smtClean="0"/>
          </a:p>
        </p:txBody>
      </p:sp>
      <p:pic>
        <p:nvPicPr>
          <p:cNvPr id="3074" name="Picture 2" descr="D:\Documents and Settings\Paradise\Рабочий стол\1\321899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290"/>
            <a:ext cx="4581215" cy="2970238"/>
          </a:xfrm>
          <a:prstGeom prst="rect">
            <a:avLst/>
          </a:prstGeom>
          <a:noFill/>
        </p:spPr>
      </p:pic>
      <p:pic>
        <p:nvPicPr>
          <p:cNvPr id="3075" name="Picture 3" descr="D:\Documents and Settings\Paradise\Рабочий стол\1\321899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4611678" cy="298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no Pro" pitchFamily="18" charset="0"/>
              </a:rPr>
              <a:t>Системные требования:</a:t>
            </a:r>
            <a:endParaRPr lang="ru-RU" sz="2800" dirty="0">
              <a:solidFill>
                <a:srgbClr val="FF0000"/>
              </a:solidFill>
              <a:latin typeface="Arno Pro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5" y="1500177"/>
          <a:ext cx="8858309" cy="4929220"/>
        </p:xfrm>
        <a:graphic>
          <a:graphicData uri="http://schemas.openxmlformats.org/drawingml/2006/table">
            <a:tbl>
              <a:tblPr/>
              <a:tblGrid>
                <a:gridCol w="2178926"/>
                <a:gridCol w="1493632"/>
                <a:gridCol w="1815783"/>
                <a:gridCol w="1876336"/>
                <a:gridCol w="1493632"/>
              </a:tblGrid>
              <a:tr h="38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Требования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Standard Edition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Enterprise Edition 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Datacenter Edition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Web Edition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Минимальная частота процессора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133 МГц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133 МГц для компьютеров на базе процессора x86 </a:t>
                      </a:r>
                      <a:b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733 МГц для компьютеров на базе процессора </a:t>
                      </a: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Itanium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400 МГц для компьютеров на базе процессора x86 </a:t>
                      </a:r>
                      <a:b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</a:br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733 МГц для компьютеров на базе процессора Itanium*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133 МГц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Рекомендуемая частота процессора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550 МГц 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733 МГц 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733 МГц 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550 МГц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Минимальный объем оперативной памяти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128 МБ 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128 МБ 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512 МБ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128 МБ 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Рекомендуемый объем оперативной памяти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256 МБ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256 МБ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 ГБ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256 МБ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Максимальный объем оперативной памяти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4 ГБ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32 ГБ для компьютеров на базе процессора x86 </a:t>
                      </a:r>
                      <a:b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64 ГБ для компьютеров на базе процессора </a:t>
                      </a:r>
                      <a:r>
                        <a:rPr lang="ru-RU" sz="1100" b="0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Itanium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64 ГБ для компьютеров на базе процессора x86 </a:t>
                      </a:r>
                      <a:b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512 ГБ для компьютеров на базе процессора </a:t>
                      </a: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Itanium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2 ГБ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Поддержка нескольких процессоров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До 4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До 8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Минимальное количество: 8Максимальное количество: 32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До 2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Пространство на диске для установки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1,5 ГБ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1,5 ГБ для компьютеров на базе процессора x86 </a:t>
                      </a:r>
                      <a:b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</a:br>
                      <a:r>
                        <a:rPr lang="ru-RU" sz="1100" b="0" i="0" u="none" strike="noStrike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2,0 ГБ для компьютеров на базе процессора Itanium*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1,5 ГБ для компьютеров на базе процессора x86 </a:t>
                      </a:r>
                      <a:b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</a:br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2,0 ГБ для компьютеров на базе процессора </a:t>
                      </a:r>
                      <a:r>
                        <a:rPr lang="ru-RU" sz="1100" b="0" i="0" u="none" strike="noStrike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Itanium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libri"/>
                        </a:rPr>
                        <a:t>1,5 ГБ</a:t>
                      </a:r>
                    </a:p>
                  </a:txBody>
                  <a:tcPr marL="398" marR="398" marT="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00372"/>
            <a:ext cx="3186106" cy="307183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Последнее действие перед установкой . Копирование необходимых файлов для установки на </a:t>
            </a:r>
            <a:r>
              <a:rPr lang="en-US" sz="1800" dirty="0" smtClean="0"/>
              <a:t>Hard </a:t>
            </a:r>
            <a:r>
              <a:rPr lang="ru-RU" sz="1800" dirty="0" smtClean="0"/>
              <a:t>диск.</a:t>
            </a:r>
            <a:endParaRPr lang="ru-RU" sz="1800" dirty="0"/>
          </a:p>
        </p:txBody>
      </p:sp>
      <p:pic>
        <p:nvPicPr>
          <p:cNvPr id="4098" name="Picture 2" descr="D:\Documents and Settings\Paradise\Рабочий стол\1\3218990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28604"/>
            <a:ext cx="4671190" cy="3028573"/>
          </a:xfrm>
          <a:prstGeom prst="rect">
            <a:avLst/>
          </a:prstGeom>
          <a:noFill/>
        </p:spPr>
      </p:pic>
      <p:pic>
        <p:nvPicPr>
          <p:cNvPr id="4099" name="Picture 3" descr="D:\Documents and Settings\Paradise\Рабочий стол\1\3218991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4643470" cy="3010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3114668" cy="60262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Перезагрузка компьютера и первый этап установки закончен.</a:t>
            </a:r>
            <a:endParaRPr lang="ru-RU" sz="1800" dirty="0"/>
          </a:p>
        </p:txBody>
      </p:sp>
      <p:pic>
        <p:nvPicPr>
          <p:cNvPr id="5122" name="Picture 2" descr="D:\Documents and Settings\Paradise\Рабочий стол\1\3218991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786058"/>
            <a:ext cx="4725615" cy="3063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Этап второй </a:t>
            </a:r>
            <a:br>
              <a:rPr lang="ru-RU" dirty="0" smtClean="0"/>
            </a:br>
            <a:r>
              <a:rPr lang="ru-RU" sz="2000" dirty="0" smtClean="0"/>
              <a:t>(Установка в автоматическом режиме)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13318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Откиньтесь на спинку стула и ждите…</a:t>
            </a:r>
          </a:p>
          <a:p>
            <a:r>
              <a:rPr lang="ru-RU" sz="2400" dirty="0" smtClean="0"/>
              <a:t>Можете посмотреть за строкой состояния установки устройств…</a:t>
            </a:r>
            <a:endParaRPr lang="ru-RU" sz="2400" dirty="0"/>
          </a:p>
        </p:txBody>
      </p:sp>
      <p:pic>
        <p:nvPicPr>
          <p:cNvPr id="1026" name="Picture 2" descr="D:\Documents and Settings\Paradise\Рабочий стол\1\321899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3762384" cy="3228218"/>
          </a:xfrm>
          <a:prstGeom prst="rect">
            <a:avLst/>
          </a:prstGeom>
          <a:noFill/>
        </p:spPr>
      </p:pic>
      <p:pic>
        <p:nvPicPr>
          <p:cNvPr id="1027" name="Picture 3" descr="D:\Documents and Settings\Paradise\Рабочий стол\1\3218992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357562"/>
            <a:ext cx="3798035" cy="3258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3328982" cy="60976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и в</a:t>
            </a:r>
            <a:r>
              <a:rPr lang="en-US" sz="2400" dirty="0" smtClean="0"/>
              <a:t> </a:t>
            </a:r>
            <a:r>
              <a:rPr lang="ru-RU" sz="2400" dirty="0" smtClean="0"/>
              <a:t>любом </a:t>
            </a:r>
            <a:r>
              <a:rPr lang="en-US" sz="2400" dirty="0" smtClean="0"/>
              <a:t>Windows NT </a:t>
            </a:r>
            <a:r>
              <a:rPr lang="ru-RU" sz="2400" dirty="0" smtClean="0"/>
              <a:t>при установке выскакивает окно </a:t>
            </a:r>
            <a:r>
              <a:rPr lang="en-US" sz="2400" b="1" i="1" dirty="0" smtClean="0"/>
              <a:t>“</a:t>
            </a:r>
            <a:r>
              <a:rPr lang="ru-RU" sz="2400" b="1" i="1" dirty="0" smtClean="0"/>
              <a:t>язык и региональные стандарты</a:t>
            </a:r>
            <a:r>
              <a:rPr lang="en-US" sz="2400" b="1" i="1" dirty="0" smtClean="0"/>
              <a:t>” </a:t>
            </a:r>
            <a:endParaRPr lang="ru-RU" sz="2400" b="1" i="1" dirty="0" smtClean="0"/>
          </a:p>
          <a:p>
            <a:r>
              <a:rPr lang="ru-RU" sz="2400" dirty="0" smtClean="0"/>
              <a:t>Ввод уникального  25-и </a:t>
            </a:r>
            <a:r>
              <a:rPr lang="ru-RU" sz="2400" dirty="0" err="1" smtClean="0"/>
              <a:t>значного</a:t>
            </a:r>
            <a:r>
              <a:rPr lang="ru-RU" sz="2400" dirty="0" smtClean="0"/>
              <a:t> ключа в подтверждения лицензии.</a:t>
            </a:r>
            <a:endParaRPr lang="ru-RU" sz="2400" dirty="0"/>
          </a:p>
        </p:txBody>
      </p:sp>
      <p:pic>
        <p:nvPicPr>
          <p:cNvPr id="2050" name="Picture 2" descr="D:\Documents and Settings\Paradise\Рабочий стол\1\3218993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3929058" cy="3371228"/>
          </a:xfrm>
          <a:prstGeom prst="rect">
            <a:avLst/>
          </a:prstGeom>
          <a:noFill/>
        </p:spPr>
      </p:pic>
      <p:pic>
        <p:nvPicPr>
          <p:cNvPr id="2051" name="Picture 3" descr="D:\Documents and Settings\Paradise\Рабочий стол\1\3218994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3913129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Режимы лицензирования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2786082" cy="5429288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“</a:t>
            </a:r>
            <a:r>
              <a:rPr lang="ru-RU" sz="2000" b="1" i="1" dirty="0" smtClean="0"/>
              <a:t>На сервер</a:t>
            </a:r>
            <a:r>
              <a:rPr lang="en-US" sz="2000" b="1" i="1" dirty="0" smtClean="0"/>
              <a:t>”</a:t>
            </a:r>
            <a:r>
              <a:rPr lang="ru-RU" sz="2000" dirty="0" smtClean="0"/>
              <a:t>выбор кол-ва одновременных подключений .</a:t>
            </a:r>
          </a:p>
          <a:p>
            <a:r>
              <a:rPr lang="en-US" sz="2000" b="1" i="1" dirty="0" smtClean="0"/>
              <a:t>“</a:t>
            </a:r>
            <a:r>
              <a:rPr lang="ru-RU" sz="2000" b="1" i="1" dirty="0" smtClean="0"/>
              <a:t>На устройство или на пользователя</a:t>
            </a:r>
            <a:r>
              <a:rPr lang="en-US" sz="2000" b="1" i="1" dirty="0" smtClean="0"/>
              <a:t>”</a:t>
            </a:r>
            <a:r>
              <a:rPr lang="ru-RU" sz="2000" b="1" i="1" dirty="0" smtClean="0"/>
              <a:t> </a:t>
            </a:r>
            <a:r>
              <a:rPr lang="ru-RU" sz="2000" dirty="0" smtClean="0"/>
              <a:t>Для каждого клиента отдельная лицензия.</a:t>
            </a:r>
            <a:endParaRPr lang="ru-RU" sz="2000" dirty="0"/>
          </a:p>
        </p:txBody>
      </p:sp>
      <p:pic>
        <p:nvPicPr>
          <p:cNvPr id="3074" name="Picture 2" descr="D:\Documents and Settings\Paradise\Рабочий стол\1\3218994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62100"/>
            <a:ext cx="617220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и пароль пользователя.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12"/>
            <a:ext cx="3000396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Имя компьютера не так важно, как ваш пароль доступа к системе. Для  излишней безопасности используйте латиницу не менее 8-ми символов. </a:t>
            </a:r>
            <a:endParaRPr lang="ru-RU" sz="2400" dirty="0"/>
          </a:p>
        </p:txBody>
      </p:sp>
      <p:pic>
        <p:nvPicPr>
          <p:cNvPr id="4098" name="Picture 2" descr="D:\Documents and Settings\Paradise\Рабочий стол\1\3218995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285860"/>
            <a:ext cx="5600696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Установка времени и даты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2500330" cy="49292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Так же как и в обычной </a:t>
            </a:r>
            <a:r>
              <a:rPr lang="en-US" sz="2000" dirty="0" smtClean="0"/>
              <a:t>Windows NT </a:t>
            </a:r>
            <a:r>
              <a:rPr lang="ru-RU" sz="2000" dirty="0" smtClean="0"/>
              <a:t>установка даты , времени и часового пояса.</a:t>
            </a:r>
            <a:endParaRPr lang="ru-RU" sz="2000" dirty="0"/>
          </a:p>
        </p:txBody>
      </p:sp>
      <p:pic>
        <p:nvPicPr>
          <p:cNvPr id="5122" name="Picture 2" descr="D:\Documents and Settings\Paradise\Рабочий стол\1\3218995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617220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Сетевые параметры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3000364" cy="5072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Один из важнейших пунктов при установке ОС.(Стоит уделить больше времени  этому пункту.</a:t>
            </a:r>
            <a:endParaRPr lang="ru-RU" sz="2400" dirty="0"/>
          </a:p>
        </p:txBody>
      </p:sp>
      <p:pic>
        <p:nvPicPr>
          <p:cNvPr id="6146" name="Picture 2" descr="D:\Documents and Settings\Paradise\Рабочий стол\1\3218995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57298"/>
            <a:ext cx="617220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группа или домен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2471726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/>
              <a:t>Рабочая группа- </a:t>
            </a:r>
            <a:r>
              <a:rPr lang="ru-RU" sz="2400" dirty="0" smtClean="0"/>
              <a:t>это набор компьютеров , имеющих общее имя группы.</a:t>
            </a:r>
          </a:p>
          <a:p>
            <a:r>
              <a:rPr lang="ru-RU" sz="2400" dirty="0" smtClean="0"/>
              <a:t>Этот параметр нужен для становления члена сети.</a:t>
            </a:r>
            <a:endParaRPr lang="ru-RU" sz="2400" dirty="0"/>
          </a:p>
        </p:txBody>
      </p:sp>
      <p:pic>
        <p:nvPicPr>
          <p:cNvPr id="7170" name="Picture 2" descr="D:\Documents and Settings\Paradise\Рабочий стол\1\3218995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617220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B0F0"/>
                </a:solidFill>
                <a:latin typeface="Algerian" pitchFamily="82" charset="0"/>
              </a:rPr>
              <a:t>     </a:t>
            </a:r>
            <a:r>
              <a:rPr lang="en-US" sz="4800" dirty="0" smtClean="0">
                <a:solidFill>
                  <a:srgbClr val="00B0F0"/>
                </a:solidFill>
                <a:latin typeface="Algerian" pitchFamily="82" charset="0"/>
              </a:rPr>
              <a:t>Windows </a:t>
            </a:r>
            <a:r>
              <a:rPr lang="en-US" sz="4800" dirty="0" err="1" smtClean="0">
                <a:solidFill>
                  <a:srgbClr val="00B0F0"/>
                </a:solidFill>
                <a:latin typeface="Algerian" pitchFamily="82" charset="0"/>
              </a:rPr>
              <a:t>ServeR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 Если вы поставили пароль вводим его и нажимаем </a:t>
            </a:r>
            <a:r>
              <a:rPr lang="ru-RU" sz="2000" dirty="0" err="1" smtClean="0"/>
              <a:t>ок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9218" name="Picture 2" descr="C:\Users\Nikolas\Desktop\скри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416141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Разработчик:                        </a:t>
            </a:r>
            <a:r>
              <a:rPr lang="en-US" i="1" dirty="0" smtClean="0">
                <a:latin typeface="Arno Pro" pitchFamily="18" charset="0"/>
              </a:rPr>
              <a:t>Microsoft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Семейство ОС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:                    </a:t>
            </a:r>
            <a:r>
              <a:rPr lang="en-US" i="1" dirty="0" smtClean="0">
                <a:latin typeface="Arno Pro" pitchFamily="18" charset="0"/>
              </a:rPr>
              <a:t>Windows NT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Последняя версия:              </a:t>
            </a:r>
            <a:r>
              <a:rPr lang="ru-RU" sz="2000" i="1" dirty="0" smtClean="0">
                <a:latin typeface="Arno Pro" pitchFamily="18" charset="0"/>
              </a:rPr>
              <a:t>2003 SP2 — 13 марта 2007 года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Под-мые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 платформы:       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 </a:t>
            </a:r>
            <a:r>
              <a:rPr lang="en-US" i="1" dirty="0" smtClean="0">
                <a:latin typeface="Arno Pro" pitchFamily="18" charset="0"/>
              </a:rPr>
              <a:t>x86-64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Тип ядра:</a:t>
            </a:r>
            <a:r>
              <a:rPr lang="ru-RU" dirty="0" smtClean="0">
                <a:latin typeface="Arno Pro" pitchFamily="18" charset="0"/>
              </a:rPr>
              <a:t>	                            </a:t>
            </a:r>
            <a:r>
              <a:rPr lang="ru-RU" i="1" dirty="0" smtClean="0">
                <a:latin typeface="Arno Pro" pitchFamily="18" charset="0"/>
              </a:rPr>
              <a:t>Гибридное ядро</a:t>
            </a:r>
            <a:endParaRPr lang="en-US" i="1" dirty="0" smtClean="0">
              <a:latin typeface="Arno Pro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Лицензия:                             </a:t>
            </a:r>
            <a:r>
              <a:rPr lang="en-US" i="1" dirty="0" smtClean="0">
                <a:latin typeface="Arno Pro" pitchFamily="18" charset="0"/>
              </a:rPr>
              <a:t>Microsoft EULA</a:t>
            </a:r>
            <a:endParaRPr lang="ru-RU" i="1" dirty="0" smtClean="0">
              <a:latin typeface="Arno Pro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no Pro" pitchFamily="18" charset="0"/>
              </a:rPr>
              <a:t>Состояние:                            </a:t>
            </a:r>
            <a:r>
              <a:rPr lang="ru-RU" i="1" dirty="0" smtClean="0">
                <a:latin typeface="Arno Pro" pitchFamily="18" charset="0"/>
              </a:rPr>
              <a:t>Актуальное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запуск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Windows  server 2003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928934"/>
            <a:ext cx="5357818" cy="26432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После ввода логина и пароля начинается автоматическая настрой ОС.</a:t>
            </a:r>
          </a:p>
          <a:p>
            <a:pPr>
              <a:buNone/>
            </a:pPr>
            <a:r>
              <a:rPr lang="ru-RU" dirty="0" smtClean="0"/>
              <a:t>(не боле 5 минут)</a:t>
            </a:r>
            <a:endParaRPr lang="ru-RU" dirty="0"/>
          </a:p>
        </p:txBody>
      </p:sp>
      <p:pic>
        <p:nvPicPr>
          <p:cNvPr id="8194" name="Picture 2" descr="D:\Documents and Settings\Paradise\Рабочий стол\1\3219001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14488"/>
            <a:ext cx="2898901" cy="2487328"/>
          </a:xfrm>
          <a:prstGeom prst="rect">
            <a:avLst/>
          </a:prstGeom>
          <a:noFill/>
        </p:spPr>
      </p:pic>
      <p:pic>
        <p:nvPicPr>
          <p:cNvPr id="8195" name="Picture 3" descr="D:\Documents and Settings\Paradise\Рабочий стол\1\3219001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796" y="4357694"/>
            <a:ext cx="2914025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itchFamily="82" charset="0"/>
              </a:rPr>
              <a:t>Рабочий стол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2714644" cy="5072098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Так в </a:t>
            </a:r>
            <a:r>
              <a:rPr lang="en-US" sz="1800" dirty="0" smtClean="0">
                <a:latin typeface="+mj-lt"/>
              </a:rPr>
              <a:t>Windows </a:t>
            </a:r>
            <a:r>
              <a:rPr lang="en-US" sz="1800" dirty="0" err="1" smtClean="0">
                <a:latin typeface="+mj-lt"/>
              </a:rPr>
              <a:t>ServeR</a:t>
            </a:r>
            <a:r>
              <a:rPr lang="ru-RU" sz="1800" dirty="0" smtClean="0">
                <a:latin typeface="+mj-lt"/>
              </a:rPr>
              <a:t>  2003 выглядит стандартный рабочий стол. Снизу мы видим панель задач с кнопкой ПУСК. На которой мы можем размещать дополнительные ярлыки. </a:t>
            </a:r>
            <a:endParaRPr lang="ru-RU" sz="1800" dirty="0">
              <a:latin typeface="+mj-lt"/>
            </a:endParaRPr>
          </a:p>
        </p:txBody>
      </p:sp>
      <p:pic>
        <p:nvPicPr>
          <p:cNvPr id="1026" name="Picture 2" descr="C:\Users\Nikolas\Desktop\скрины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500174"/>
            <a:ext cx="5143536" cy="38301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Начало пользования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3543296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Первое что мы видим после входа в ОС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ru-RU" dirty="0" smtClean="0"/>
              <a:t>Открывается окно с управлением данных сервера.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Наглядная отличительная черта от других</a:t>
            </a:r>
            <a:r>
              <a:rPr lang="en-US" dirty="0" smtClean="0"/>
              <a:t> </a:t>
            </a:r>
            <a:r>
              <a:rPr lang="ru-RU" dirty="0" smtClean="0"/>
              <a:t>не серверных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Windows NT</a:t>
            </a:r>
            <a:endParaRPr lang="ru-RU" dirty="0"/>
          </a:p>
        </p:txBody>
      </p:sp>
      <p:pic>
        <p:nvPicPr>
          <p:cNvPr id="9218" name="Picture 2" descr="D:\Documents and Settings\Paradise\Рабочий стол\1\3219002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428736"/>
            <a:ext cx="5000660" cy="508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Algerian" pitchFamily="82" charset="0"/>
              </a:rPr>
              <a:t>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Кнопка пуск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(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start)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2786082" cy="42148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С помощью меню ПУСК можно запускать программы , настраивать параметры компьютера и открывать часто используемые программы</a:t>
            </a:r>
            <a:endParaRPr lang="ru-RU" dirty="0"/>
          </a:p>
        </p:txBody>
      </p:sp>
      <p:pic>
        <p:nvPicPr>
          <p:cNvPr id="4098" name="Picture 2" descr="C:\Users\Nikolas\Desktop\Новая папка\321903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090" y="1714488"/>
            <a:ext cx="4529272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Вкладка развлечения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3209924" cy="26257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 В папке развлечения у нас находятся такие программы как громкость , звукозапись и </a:t>
            </a:r>
            <a:r>
              <a:rPr lang="en-US" sz="2000" dirty="0" smtClean="0"/>
              <a:t>windows media </a:t>
            </a:r>
            <a:r>
              <a:rPr lang="ru-RU" sz="2000" dirty="0" smtClean="0"/>
              <a:t>который позволяет нам воспроизводить музыку</a:t>
            </a:r>
            <a:endParaRPr lang="ru-RU" sz="2000" dirty="0"/>
          </a:p>
        </p:txBody>
      </p:sp>
      <p:pic>
        <p:nvPicPr>
          <p:cNvPr id="2050" name="Picture 2" descr="C:\Users\Nikolas\Desktop\Новая папка\3219026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828" y="1714488"/>
            <a:ext cx="4529271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Algerian" pitchFamily="82" charset="0"/>
              </a:rPr>
              <a:t>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Папка связь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3067048" cy="29829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 В папке связь мы сможем найти программы с помощью которых мы сможем настроить сеть</a:t>
            </a:r>
            <a:endParaRPr lang="ru-RU" sz="2800" dirty="0"/>
          </a:p>
        </p:txBody>
      </p:sp>
      <p:pic>
        <p:nvPicPr>
          <p:cNvPr id="3074" name="Picture 2" descr="C:\Users\Nikolas\Desktop\Новая папка\3219026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201" y="1500174"/>
            <a:ext cx="4364569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Algerian" pitchFamily="82" charset="0"/>
              </a:rPr>
              <a:t>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Папка служебные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3038444" cy="3429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В папки служебные находятся такие программы как дефрагментация ,очистка диска, сведения о системе и архивация файлов</a:t>
            </a:r>
            <a:endParaRPr lang="ru-RU" sz="2400" dirty="0"/>
          </a:p>
        </p:txBody>
      </p:sp>
      <p:pic>
        <p:nvPicPr>
          <p:cNvPr id="5122" name="Picture 2" descr="C:\Users\Nikolas\Desktop\Новая папка\3219034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046" y="1428736"/>
            <a:ext cx="436457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29642" cy="1375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Создание документов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с помощью правой кнопки.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3000396" cy="37147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Нажав на </a:t>
            </a:r>
            <a:r>
              <a:rPr lang="ru-RU" dirty="0" err="1" smtClean="0"/>
              <a:t>пкм</a:t>
            </a:r>
            <a:r>
              <a:rPr lang="ru-RU" dirty="0" smtClean="0"/>
              <a:t> у нас появляется окно позволяющее нам создавать папки и документы</a:t>
            </a:r>
            <a:endParaRPr lang="ru-RU" dirty="0"/>
          </a:p>
        </p:txBody>
      </p:sp>
      <p:pic>
        <p:nvPicPr>
          <p:cNvPr id="18434" name="Picture 2" descr="C:\Users\Nikolas\Desktop\Новая папка\3219062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857364"/>
            <a:ext cx="5078951" cy="44059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Дефрагментация диска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00240"/>
            <a:ext cx="3352800" cy="35004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Так выглядит программы дефрагментации которая практически </a:t>
            </a:r>
            <a:r>
              <a:rPr lang="ru-RU" dirty="0" err="1" smtClean="0"/>
              <a:t>неизменилась</a:t>
            </a:r>
            <a:r>
              <a:rPr lang="ru-RU" dirty="0" smtClean="0"/>
              <a:t> до нашего времени </a:t>
            </a:r>
            <a:endParaRPr lang="ru-RU" dirty="0"/>
          </a:p>
        </p:txBody>
      </p:sp>
      <p:pic>
        <p:nvPicPr>
          <p:cNvPr id="6146" name="Picture 2" descr="C:\Users\Nikolas\Desktop\Новая папка\3219034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85926"/>
            <a:ext cx="4500594" cy="39042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B0F0"/>
                </a:solidFill>
                <a:latin typeface="Algerian" pitchFamily="82" charset="0"/>
              </a:rPr>
              <a:t>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Папка администрирование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3567114" cy="35544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В папке администрирования у нас находятся программы позволяющие пользователю совершать с компьютером различные операции </a:t>
            </a:r>
            <a:endParaRPr lang="ru-RU" sz="2400" dirty="0"/>
          </a:p>
        </p:txBody>
      </p:sp>
      <p:pic>
        <p:nvPicPr>
          <p:cNvPr id="10242" name="Picture 2" descr="C:\Users\Nikolas\Desktop\Новая папка\3219041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403516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Windows</a:t>
            </a:r>
            <a:r>
              <a:rPr lang="ru-RU" sz="2000" dirty="0" smtClean="0"/>
              <a:t> </a:t>
            </a:r>
            <a:r>
              <a:rPr lang="ru-RU" sz="2000" dirty="0" err="1" smtClean="0"/>
              <a:t>Server</a:t>
            </a:r>
            <a:r>
              <a:rPr lang="ru-RU" sz="2000" dirty="0" smtClean="0"/>
              <a:t> 2003 доступен в четырёх основных изданиях, каждое из которых ориентировано на определённый сектор рынка.</a:t>
            </a:r>
          </a:p>
          <a:p>
            <a:pPr>
              <a:buNone/>
            </a:pPr>
            <a:r>
              <a:rPr lang="ru-RU" sz="2000" dirty="0" smtClean="0"/>
              <a:t>Все эти издания, за исключением </a:t>
            </a:r>
            <a:r>
              <a:rPr lang="ru-RU" sz="2000" dirty="0" err="1" smtClean="0"/>
              <a:t>Web</a:t>
            </a:r>
            <a:r>
              <a:rPr lang="ru-RU" sz="2000" dirty="0" smtClean="0"/>
              <a:t> </a:t>
            </a:r>
            <a:r>
              <a:rPr lang="ru-RU" sz="2000" dirty="0" err="1" smtClean="0"/>
              <a:t>Edition</a:t>
            </a:r>
            <a:r>
              <a:rPr lang="ru-RU" sz="2000" dirty="0" smtClean="0"/>
              <a:t>, доступны также в 64-разрядных вариантах (AMD64 и IA-64). Включение поддержки 64-разрядных процессоров даёт системам возможность использовать большее адресное пространство и увеличивает их производительность.</a:t>
            </a:r>
          </a:p>
          <a:p>
            <a:pPr>
              <a:buNone/>
            </a:pPr>
            <a:endParaRPr lang="ru-RU" sz="2000" dirty="0" smtClean="0"/>
          </a:p>
          <a:p>
            <a:r>
              <a:rPr lang="en-US" sz="2000" dirty="0" smtClean="0"/>
              <a:t>Web Edition</a:t>
            </a:r>
            <a:endParaRPr lang="ru-RU" sz="2000" dirty="0" smtClean="0"/>
          </a:p>
          <a:p>
            <a:r>
              <a:rPr lang="en-US" sz="2000" dirty="0" smtClean="0"/>
              <a:t>Standard Edition</a:t>
            </a:r>
            <a:endParaRPr lang="ru-RU" sz="2000" dirty="0" smtClean="0"/>
          </a:p>
          <a:p>
            <a:r>
              <a:rPr lang="en-US" sz="2000" dirty="0" smtClean="0"/>
              <a:t>Enterprise Edition</a:t>
            </a:r>
            <a:endParaRPr lang="ru-RU" sz="2000" dirty="0" smtClean="0"/>
          </a:p>
          <a:p>
            <a:r>
              <a:rPr lang="en-US" sz="2000" dirty="0" smtClean="0"/>
              <a:t>Datacenter Edition</a:t>
            </a:r>
            <a:endParaRPr lang="ru-RU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B0F0"/>
                </a:solidFill>
                <a:latin typeface="Algerian" pitchFamily="82" charset="0"/>
              </a:rPr>
              <a:t>     </a:t>
            </a:r>
            <a:r>
              <a:rPr lang="en-US" sz="4800" dirty="0" smtClean="0">
                <a:solidFill>
                  <a:srgbClr val="00B0F0"/>
                </a:solidFill>
                <a:latin typeface="Algerian" pitchFamily="82" charset="0"/>
              </a:rPr>
              <a:t>Windows </a:t>
            </a:r>
            <a:r>
              <a:rPr lang="en-US" sz="4800" dirty="0" err="1" smtClean="0">
                <a:solidFill>
                  <a:srgbClr val="00B0F0"/>
                </a:solidFill>
                <a:latin typeface="Algerian" pitchFamily="82" charset="0"/>
              </a:rPr>
              <a:t>ServeR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500174"/>
            <a:ext cx="3709990" cy="36972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Панель управления позволяет нам редактировать интерфейс компьютера под пользователя а также  регулировать какие либо устройства </a:t>
            </a:r>
            <a:endParaRPr lang="ru-RU" dirty="0"/>
          </a:p>
        </p:txBody>
      </p:sp>
      <p:pic>
        <p:nvPicPr>
          <p:cNvPr id="11266" name="Picture 2" descr="C:\Users\Nikolas\Desktop\Новая папка\3219044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357686" cy="37802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Свойства экрана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3214710" cy="35004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С помощью </a:t>
            </a:r>
            <a:r>
              <a:rPr lang="ru-RU" dirty="0" err="1" smtClean="0"/>
              <a:t>пкм</a:t>
            </a:r>
            <a:r>
              <a:rPr lang="ru-RU" dirty="0" smtClean="0"/>
              <a:t> мы можем вызвать окно свойств экрана на котором в закладке рабочий стол мы можем изменить заставку экрана</a:t>
            </a:r>
            <a:endParaRPr lang="ru-RU" dirty="0"/>
          </a:p>
        </p:txBody>
      </p:sp>
      <p:pic>
        <p:nvPicPr>
          <p:cNvPr id="19458" name="Picture 2" descr="C:\Users\Nikolas\Desktop\Новая папка\3219060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571612"/>
            <a:ext cx="4782284" cy="41485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Свойства экрана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(заставка)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3214710" cy="35004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В разделе закладки мы можем выбрать заставку по вкусу , настроить ёё и настроить интервал ее появления</a:t>
            </a:r>
            <a:endParaRPr lang="ru-RU" dirty="0"/>
          </a:p>
        </p:txBody>
      </p:sp>
      <p:pic>
        <p:nvPicPr>
          <p:cNvPr id="20482" name="Picture 2" descr="C:\Users\Nikolas\Desktop\Новая папка\3219060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861" y="1714488"/>
            <a:ext cx="4693973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Algerian" pitchFamily="82" charset="0"/>
              </a:rPr>
              <a:t>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Заставка ожидания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windows server 2003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3929090" cy="29289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Как и в каждой ОС от</a:t>
            </a:r>
            <a:r>
              <a:rPr lang="en-US" dirty="0" smtClean="0"/>
              <a:t> Microsoft </a:t>
            </a:r>
            <a:r>
              <a:rPr lang="ru-RU" dirty="0" smtClean="0"/>
              <a:t>заставка радует нас черным экраном и надписью оси.</a:t>
            </a:r>
            <a:endParaRPr lang="ru-RU" dirty="0"/>
          </a:p>
        </p:txBody>
      </p:sp>
      <p:pic>
        <p:nvPicPr>
          <p:cNvPr id="21506" name="Picture 2" descr="C:\Users\Nikolas\Desktop\Новая папка\3219041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25"/>
            <a:ext cx="4123483" cy="35770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Свойства экрана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(оформление)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3138486" cy="319722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 разделе оформление мы можем поменять вид нашего рабочего стола , изменять вид панели задач и всех окон по желанию</a:t>
            </a:r>
            <a:endParaRPr lang="ru-RU" dirty="0"/>
          </a:p>
        </p:txBody>
      </p:sp>
      <p:pic>
        <p:nvPicPr>
          <p:cNvPr id="22530" name="Picture 2" descr="C:\Users\Nikolas\Desktop\Новая папка\321906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488" y="1714488"/>
            <a:ext cx="461162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Свойства экрана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3495676" cy="2697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400" dirty="0" smtClean="0"/>
              <a:t>В разделе параметры мы можем изменить разрешение нашего экрана в зависимости производительности компьютера на котором мы работаем</a:t>
            </a:r>
            <a:endParaRPr lang="ru-RU" sz="3400" dirty="0"/>
          </a:p>
        </p:txBody>
      </p:sp>
      <p:pic>
        <p:nvPicPr>
          <p:cNvPr id="23554" name="Picture 2" descr="C:\Users\Nikolas\Desktop\Новая папка\3219061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650" y="1500174"/>
            <a:ext cx="4611621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Algerian" pitchFamily="82" charset="0"/>
              </a:rPr>
              <a:t> </a:t>
            </a:r>
            <a:r>
              <a:rPr lang="en-US" sz="4800" dirty="0" smtClean="0"/>
              <a:t>Internet explorer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3424238" cy="31257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Также как и во всех версиях </a:t>
            </a:r>
            <a:r>
              <a:rPr lang="en-US" dirty="0" smtClean="0"/>
              <a:t>windows </a:t>
            </a:r>
            <a:r>
              <a:rPr lang="ru-RU" dirty="0" smtClean="0"/>
              <a:t>для входа в интернет у нас имеется стандартная программа </a:t>
            </a:r>
            <a:r>
              <a:rPr lang="en-US" dirty="0" smtClean="0"/>
              <a:t>internet explorer</a:t>
            </a:r>
            <a:endParaRPr lang="ru-RU" dirty="0"/>
          </a:p>
        </p:txBody>
      </p:sp>
      <p:pic>
        <p:nvPicPr>
          <p:cNvPr id="24578" name="Picture 2" descr="C:\Users\Nikolas\Desktop\Новая папка\3219061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8736" y="1500173"/>
            <a:ext cx="4282222" cy="37147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Algerian" pitchFamily="82" charset="0"/>
              </a:rPr>
              <a:t>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Меню пуск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(завершение работы)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3567114" cy="334010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Для выключения достаточно нажать на меню пуск и нажать кнопку завершение работы</a:t>
            </a:r>
            <a:endParaRPr lang="ru-RU" dirty="0"/>
          </a:p>
        </p:txBody>
      </p:sp>
      <p:pic>
        <p:nvPicPr>
          <p:cNvPr id="3074" name="Picture 2" descr="C:\Users\Nikolas\Desktop\Новая папка\3219146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581" y="1714488"/>
            <a:ext cx="4726577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Меню пуск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(завершение работы)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857652" cy="37862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После нажатия кнопки завершение работы жмем </a:t>
            </a:r>
            <a:r>
              <a:rPr lang="ru-RU" dirty="0" err="1" smtClean="0"/>
              <a:t>ок</a:t>
            </a:r>
            <a:r>
              <a:rPr lang="ru-RU" dirty="0" smtClean="0"/>
              <a:t> и ожидаем завершение работы программного обеспечения .</a:t>
            </a:r>
            <a:endParaRPr lang="ru-RU" dirty="0"/>
          </a:p>
        </p:txBody>
      </p:sp>
      <p:pic>
        <p:nvPicPr>
          <p:cNvPr id="4098" name="Picture 2" descr="C:\Users\Nikolas\Desktop\Новая папка\3219146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643049"/>
            <a:ext cx="4616244" cy="39071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Windows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ServeR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357298"/>
            <a:ext cx="4214842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err="1" smtClean="0"/>
              <a:t>Windows</a:t>
            </a:r>
            <a:r>
              <a:rPr lang="ru-RU" sz="2600" dirty="0" smtClean="0"/>
              <a:t> </a:t>
            </a:r>
            <a:r>
              <a:rPr lang="ru-RU" sz="2600" dirty="0" err="1" smtClean="0"/>
              <a:t>Server</a:t>
            </a:r>
            <a:r>
              <a:rPr lang="ru-RU" sz="2600" dirty="0" smtClean="0"/>
              <a:t> 2003 является развитием </a:t>
            </a:r>
            <a:r>
              <a:rPr lang="ru-RU" sz="2600" dirty="0" err="1" smtClean="0"/>
              <a:t>Windows</a:t>
            </a:r>
            <a:r>
              <a:rPr lang="ru-RU" sz="2600" dirty="0" smtClean="0"/>
              <a:t> 2000 </a:t>
            </a:r>
            <a:r>
              <a:rPr lang="ru-RU" sz="2600" dirty="0" err="1" smtClean="0"/>
              <a:t>Server</a:t>
            </a:r>
            <a:r>
              <a:rPr lang="ru-RU" sz="2600" dirty="0" smtClean="0"/>
              <a:t> и серверным вариантом операционной системы </a:t>
            </a:r>
            <a:r>
              <a:rPr lang="ru-RU" sz="2600" dirty="0" err="1" smtClean="0"/>
              <a:t>Windows</a:t>
            </a:r>
            <a:r>
              <a:rPr lang="ru-RU" sz="2600" dirty="0" smtClean="0"/>
              <a:t> XP-предназначенная для работы на серверах.</a:t>
            </a:r>
            <a:endParaRPr lang="ru-RU" sz="2600" dirty="0"/>
          </a:p>
        </p:txBody>
      </p:sp>
      <p:pic>
        <p:nvPicPr>
          <p:cNvPr id="2050" name="Picture 2" descr="C:\Users\Nikolas\Desktop\Новая папка\321914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14488"/>
            <a:ext cx="4726577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4686304" cy="1399032"/>
          </a:xfrm>
        </p:spPr>
        <p:txBody>
          <a:bodyPr/>
          <a:lstStyle/>
          <a:p>
            <a:r>
              <a:rPr lang="en-US" dirty="0" smtClean="0"/>
              <a:t>Web Edition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7607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Серверная система, оптимизированная для </a:t>
            </a:r>
            <a:r>
              <a:rPr lang="ru-RU" sz="2400" dirty="0" err="1" smtClean="0"/>
              <a:t>Web</a:t>
            </a:r>
            <a:r>
              <a:rPr lang="ru-RU" sz="2400" dirty="0" smtClean="0"/>
              <a:t>- служб и </a:t>
            </a:r>
            <a:r>
              <a:rPr lang="ru-RU" sz="2400" dirty="0" err="1" smtClean="0"/>
              <a:t>Web</a:t>
            </a:r>
            <a:r>
              <a:rPr lang="ru-RU" sz="2400" dirty="0" smtClean="0"/>
              <a:t>- узлов,-(издание для </a:t>
            </a:r>
            <a:r>
              <a:rPr lang="ru-RU" sz="2400" dirty="0" err="1" smtClean="0"/>
              <a:t>World</a:t>
            </a:r>
            <a:r>
              <a:rPr lang="ru-RU" sz="2400" dirty="0" smtClean="0"/>
              <a:t> </a:t>
            </a:r>
            <a:r>
              <a:rPr lang="ru-RU" sz="2400" dirty="0" err="1" smtClean="0"/>
              <a:t>Wide</a:t>
            </a:r>
            <a:r>
              <a:rPr lang="ru-RU" sz="2400" dirty="0" smtClean="0"/>
              <a:t> </a:t>
            </a:r>
            <a:r>
              <a:rPr lang="ru-RU" sz="2400" dirty="0" err="1" smtClean="0"/>
              <a:t>Web</a:t>
            </a:r>
            <a:r>
              <a:rPr lang="ru-RU" sz="2400" dirty="0" smtClean="0"/>
              <a:t>) представляет собой «облегчённую» версию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 </a:t>
            </a:r>
            <a:r>
              <a:rPr lang="ru-RU" sz="2400" dirty="0" err="1" smtClean="0"/>
              <a:t>Server</a:t>
            </a:r>
            <a:r>
              <a:rPr lang="ru-RU" sz="2400" dirty="0" smtClean="0"/>
              <a:t> 2003 специально для использования на </a:t>
            </a:r>
            <a:r>
              <a:rPr lang="ru-RU" sz="2400" dirty="0" err="1" smtClean="0"/>
              <a:t>веб-серверах</a:t>
            </a:r>
            <a:r>
              <a:rPr lang="ru-RU" sz="2400" dirty="0" smtClean="0"/>
              <a:t>. Это издание не способно выполнять функции контроллера домена и не поддерживает некоторые другие важные возможности прочих изданий, но содержит службы IIS и стоит значительно дешевле. Поддерживает до 2* гигабайт оперативной памяти и до четырёх процессоров на компьютер.</a:t>
            </a:r>
            <a:endParaRPr lang="ru-RU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lgerian" pitchFamily="82" charset="0"/>
              </a:rPr>
              <a:t>Моя точка зрения на </a:t>
            </a:r>
            <a:br>
              <a:rPr lang="ru-RU" sz="4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lgerian" pitchFamily="82" charset="0"/>
              </a:rPr>
              <a:t>операционную систему</a:t>
            </a:r>
            <a:r>
              <a:rPr lang="ru-RU" sz="48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WINDOWS SERVER 2003</a:t>
            </a:r>
            <a:r>
              <a:rPr lang="ru-RU" sz="31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3429024" cy="38576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Мне кажется эта операционная система </a:t>
            </a:r>
            <a:r>
              <a:rPr lang="ru-RU" dirty="0" smtClean="0"/>
              <a:t>рассчитана </a:t>
            </a:r>
            <a:r>
              <a:rPr lang="ru-RU" dirty="0" smtClean="0"/>
              <a:t>на определенный рынок потребителя . Эта  Ось подходит не каждому пользователю ,а только ограниченному контингенту .</a:t>
            </a:r>
            <a:endParaRPr lang="ru-RU" dirty="0"/>
          </a:p>
        </p:txBody>
      </p:sp>
      <p:pic>
        <p:nvPicPr>
          <p:cNvPr id="5122" name="Picture 2" descr="C:\Users\Nikolas\Desktop\Новая папка\3219143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71678"/>
            <a:ext cx="4830557" cy="40885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Standard Edition (</a:t>
            </a:r>
            <a:r>
              <a:rPr lang="ru-RU" dirty="0" smtClean="0"/>
              <a:t>стандартное издание)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9749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Ориентировано на малый и средний бизнес. Оно содержит все основные возможности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2003, но в нём недоступны некоторые функции, которые, по мнению </a:t>
            </a:r>
            <a:r>
              <a:rPr lang="ru-RU" dirty="0" err="1" smtClean="0"/>
              <a:t>Microsoft</a:t>
            </a:r>
            <a:r>
              <a:rPr lang="ru-RU" dirty="0" smtClean="0"/>
              <a:t>, необходимы только крупным предприятиям. Поддерживает до 4* гигабайт оперативной памяти и до четырех процессоров на компьютер.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Enterprise Edition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(издание для предприятий)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1892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Ориентировано на средний и крупный бизнес. В дополнение к возможностям </a:t>
            </a:r>
            <a:r>
              <a:rPr lang="ru-RU" dirty="0" err="1" smtClean="0"/>
              <a:t>Standard</a:t>
            </a:r>
            <a:r>
              <a:rPr lang="ru-RU" dirty="0" smtClean="0"/>
              <a:t> </a:t>
            </a:r>
            <a:r>
              <a:rPr lang="ru-RU" dirty="0" err="1" smtClean="0"/>
              <a:t>Edition</a:t>
            </a:r>
            <a:r>
              <a:rPr lang="ru-RU" dirty="0" smtClean="0"/>
              <a:t>, оно позволяет использовать больший объём оперативной памяти (до 32*(если на 64 БИТ) гигабайт оперативной памяти) и SMP на 8 процессоров (</a:t>
            </a:r>
            <a:r>
              <a:rPr lang="ru-RU" dirty="0" err="1" smtClean="0"/>
              <a:t>Standard</a:t>
            </a:r>
            <a:r>
              <a:rPr lang="ru-RU" dirty="0" smtClean="0"/>
              <a:t> </a:t>
            </a:r>
            <a:r>
              <a:rPr lang="ru-RU" dirty="0" err="1" smtClean="0"/>
              <a:t>Edition</a:t>
            </a:r>
            <a:r>
              <a:rPr lang="ru-RU" dirty="0" smtClean="0"/>
              <a:t> поддерживает лишь 4). Это издание также поддерживает кластеризацию и добавление оперативной памяти «на лету» 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Datacenter Edition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(издание для центров данных)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1892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ориентировано на использование в крупных предприятиях при большой нагрузке.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2003, </a:t>
            </a:r>
            <a:r>
              <a:rPr lang="ru-RU" dirty="0" err="1" smtClean="0"/>
              <a:t>Datacenter</a:t>
            </a:r>
            <a:r>
              <a:rPr lang="ru-RU" dirty="0" smtClean="0"/>
              <a:t> </a:t>
            </a:r>
            <a:r>
              <a:rPr lang="ru-RU" dirty="0" err="1" smtClean="0"/>
              <a:t>Edition</a:t>
            </a:r>
            <a:r>
              <a:rPr lang="ru-RU" dirty="0" smtClean="0"/>
              <a:t> может одновременно поддерживать в определённых ситуациях больше 10000 пользователей и кластеры, содержащие до восьми узлов. Эта система поддерживает до 64 процессоров и 128* Гб оперативной памяти.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Новые возможности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Поддержка .</a:t>
            </a:r>
            <a:r>
              <a:rPr lang="en-US" dirty="0" smtClean="0"/>
              <a:t>NET</a:t>
            </a:r>
            <a:endParaRPr lang="ru-RU" dirty="0" smtClean="0"/>
          </a:p>
          <a:p>
            <a:r>
              <a:rPr lang="ru-RU" dirty="0" smtClean="0"/>
              <a:t>Улучшения </a:t>
            </a:r>
            <a:r>
              <a:rPr lang="en-US" dirty="0" smtClean="0"/>
              <a:t>Active Directory</a:t>
            </a:r>
            <a:endParaRPr lang="ru-RU" dirty="0" smtClean="0"/>
          </a:p>
          <a:p>
            <a:r>
              <a:rPr lang="en-US" dirty="0" smtClean="0"/>
              <a:t>IIS 6.0</a:t>
            </a:r>
            <a:endParaRPr lang="ru-RU" dirty="0" smtClean="0"/>
          </a:p>
          <a:p>
            <a:r>
              <a:rPr lang="ru-RU" dirty="0" smtClean="0"/>
              <a:t>Безопасность</a:t>
            </a:r>
          </a:p>
          <a:p>
            <a:r>
              <a:rPr lang="ru-RU" dirty="0" smtClean="0"/>
              <a:t>Роли</a:t>
            </a:r>
          </a:p>
          <a:p>
            <a:r>
              <a:rPr lang="ru-RU" dirty="0" smtClean="0"/>
              <a:t>Прочее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346</TotalTime>
  <Words>1648</Words>
  <Application>Microsoft Office PowerPoint</Application>
  <PresentationFormat>Экран (4:3)</PresentationFormat>
  <Paragraphs>190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Яркая</vt:lpstr>
      <vt:lpstr>Windows Server 2003</vt:lpstr>
      <vt:lpstr>Системные требования:</vt:lpstr>
      <vt:lpstr>Слайд 3</vt:lpstr>
      <vt:lpstr>Слайд 4</vt:lpstr>
      <vt:lpstr>Web Edition</vt:lpstr>
      <vt:lpstr>Standard Edition (стандартное издание)</vt:lpstr>
      <vt:lpstr>Enterprise Edition (издание для предприятий)</vt:lpstr>
      <vt:lpstr>Datacenter Edition (издание для центров данных)</vt:lpstr>
      <vt:lpstr>Новые возможности</vt:lpstr>
      <vt:lpstr>Поддержка .NET</vt:lpstr>
      <vt:lpstr>Улучшения Active Directory</vt:lpstr>
      <vt:lpstr>IIS 6.0</vt:lpstr>
      <vt:lpstr>Безопасность</vt:lpstr>
      <vt:lpstr>Роли</vt:lpstr>
      <vt:lpstr>Прочее</vt:lpstr>
      <vt:lpstr>    УСТАНОВКА</vt:lpstr>
      <vt:lpstr>Первый этап установки (подготовка к установке) </vt:lpstr>
      <vt:lpstr>Слайд 18</vt:lpstr>
      <vt:lpstr>Слайд 19</vt:lpstr>
      <vt:lpstr>Слайд 20</vt:lpstr>
      <vt:lpstr>Слайд 21</vt:lpstr>
      <vt:lpstr>Этап второй  (Установка в автоматическом режиме)</vt:lpstr>
      <vt:lpstr>Слайд 23</vt:lpstr>
      <vt:lpstr>Режимы лицензирования</vt:lpstr>
      <vt:lpstr>Имя и пароль пользователя.</vt:lpstr>
      <vt:lpstr>Установка времени и даты</vt:lpstr>
      <vt:lpstr>Сетевые параметры</vt:lpstr>
      <vt:lpstr>Рабочая группа или домен</vt:lpstr>
      <vt:lpstr>     Windows ServeR</vt:lpstr>
      <vt:lpstr>Первый запуск   Windows  server 2003</vt:lpstr>
      <vt:lpstr>Рабочий стол</vt:lpstr>
      <vt:lpstr>Начало пользования</vt:lpstr>
      <vt:lpstr>     Кнопка пуск (start)</vt:lpstr>
      <vt:lpstr>Вкладка развлечения</vt:lpstr>
      <vt:lpstr>     Папка связь</vt:lpstr>
      <vt:lpstr>     Папка служебные </vt:lpstr>
      <vt:lpstr>Создание документов  с помощью правой кнопки.</vt:lpstr>
      <vt:lpstr>     Дефрагментация диска</vt:lpstr>
      <vt:lpstr>     Папка администрирование</vt:lpstr>
      <vt:lpstr>     Windows ServeR</vt:lpstr>
      <vt:lpstr>     Свойства экрана</vt:lpstr>
      <vt:lpstr>Свойства экрана (заставка)</vt:lpstr>
      <vt:lpstr>    Заставка ожидания  windows server 2003</vt:lpstr>
      <vt:lpstr>Свойства экрана  (оформление)</vt:lpstr>
      <vt:lpstr>     Свойства экрана </vt:lpstr>
      <vt:lpstr> Internet explorer</vt:lpstr>
      <vt:lpstr>     Меню пуск (завершение работы)</vt:lpstr>
      <vt:lpstr>Меню пуск (завершение работы)</vt:lpstr>
      <vt:lpstr>     Windows ServeR</vt:lpstr>
      <vt:lpstr>Моя точка зрения на  операционную систему WINDOWS SERVER 2003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Server</dc:title>
  <cp:lastModifiedBy>не трогать</cp:lastModifiedBy>
  <cp:revision>29</cp:revision>
  <dcterms:modified xsi:type="dcterms:W3CDTF">2010-05-24T20:48:48Z</dcterms:modified>
</cp:coreProperties>
</file>