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4" r:id="rId3"/>
    <p:sldId id="295" r:id="rId4"/>
    <p:sldId id="258" r:id="rId5"/>
    <p:sldId id="259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93" r:id="rId48"/>
    <p:sldId id="288" r:id="rId49"/>
    <p:sldId id="309" r:id="rId50"/>
    <p:sldId id="29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82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9816488">
            <a:off x="493897" y="2801746"/>
            <a:ext cx="78737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500174"/>
            <a:ext cx="487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Home Premium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 descr="icon_vistahomepremi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4786322"/>
            <a:ext cx="1314450" cy="1762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42886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Home </a:t>
            </a:r>
            <a:r>
              <a:rPr lang="ru-RU" dirty="0" err="1" smtClean="0"/>
              <a:t>Premium</a:t>
            </a:r>
            <a:r>
              <a:rPr lang="ru-RU" dirty="0" smtClean="0"/>
              <a:t> обеспечивает производительность и развлекательные возможности, которые требуются от компьютера дома или в пути. Этот выпуск содержит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Media</a:t>
            </a:r>
            <a:r>
              <a:rPr lang="ru-RU" dirty="0" smtClean="0"/>
              <a:t> </a:t>
            </a:r>
            <a:r>
              <a:rPr lang="ru-RU" dirty="0" err="1" smtClean="0"/>
              <a:t>Center</a:t>
            </a:r>
            <a:r>
              <a:rPr lang="ru-RU" dirty="0" smtClean="0"/>
              <a:t> и облегчает работу с цифровыми фотографиями, ТВ и фильмами, а также </a:t>
            </a:r>
            <a:r>
              <a:rPr lang="ru-RU" dirty="0" smtClean="0"/>
              <a:t>музыкой.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Также сюда входит  интерфейс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Aero</a:t>
            </a:r>
            <a:r>
              <a:rPr lang="ru-RU" dirty="0" smtClean="0"/>
              <a:t> </a:t>
            </a:r>
            <a:r>
              <a:rPr lang="ru-RU" dirty="0" smtClean="0"/>
              <a:t>который обеспечивает </a:t>
            </a:r>
            <a:r>
              <a:rPr lang="ru-RU" dirty="0" smtClean="0"/>
              <a:t>динамические отражения, плавную анимацию, полупрозрачные строки меню и возможность переключаться между открытыми окнами с использованием новой трехмерной структуры. Система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Home </a:t>
            </a:r>
            <a:r>
              <a:rPr lang="ru-RU" dirty="0" err="1" smtClean="0"/>
              <a:t>Premium</a:t>
            </a:r>
            <a:r>
              <a:rPr lang="ru-RU" dirty="0" smtClean="0"/>
              <a:t> также обеспечивает автоматическое резервное копирование </a:t>
            </a:r>
            <a:r>
              <a:rPr lang="ru-RU" dirty="0" smtClean="0"/>
              <a:t>файлов.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785926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Основное достижение системы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Home </a:t>
            </a:r>
            <a:r>
              <a:rPr lang="ru-RU" dirty="0" err="1" smtClean="0"/>
              <a:t>Premium</a:t>
            </a:r>
            <a:r>
              <a:rPr lang="ru-RU" dirty="0" smtClean="0"/>
              <a:t> — это значительные улучшения в области компьютерных развлечений.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Media</a:t>
            </a:r>
            <a:r>
              <a:rPr lang="ru-RU" dirty="0" smtClean="0"/>
              <a:t> </a:t>
            </a:r>
            <a:r>
              <a:rPr lang="ru-RU" dirty="0" err="1" smtClean="0"/>
              <a:t>Center</a:t>
            </a:r>
            <a:r>
              <a:rPr lang="ru-RU" dirty="0" smtClean="0"/>
              <a:t> облегчает сортировку фотографий, музыки, DVD-дисков, записанных телепередач и домашних видеофильмов и работу с ними. В </a:t>
            </a:r>
            <a:r>
              <a:rPr lang="ru-RU" dirty="0" smtClean="0"/>
              <a:t>системе имеются </a:t>
            </a:r>
            <a:r>
              <a:rPr lang="ru-RU" dirty="0" smtClean="0"/>
              <a:t>новые возможности, которые облегчают перенос всех данных и параметров со старого компьютера на новый, и технологии, помогающие поддерживать быструю и надежную работу системы.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1643050"/>
            <a:ext cx="2783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Business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714620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</a:t>
            </a:r>
            <a:r>
              <a:rPr lang="ru-RU" dirty="0" err="1" smtClean="0"/>
              <a:t>Business</a:t>
            </a:r>
            <a:r>
              <a:rPr lang="ru-RU" dirty="0" smtClean="0"/>
              <a:t> является первой операционной системой </a:t>
            </a:r>
            <a:r>
              <a:rPr lang="ru-RU" dirty="0" err="1" smtClean="0"/>
              <a:t>Windows</a:t>
            </a:r>
            <a:r>
              <a:rPr lang="ru-RU" dirty="0" smtClean="0"/>
              <a:t>, разработанной специально для удовлетворения потребностей малого </a:t>
            </a:r>
            <a:r>
              <a:rPr lang="ru-RU" dirty="0" smtClean="0"/>
              <a:t>бизнеса. Здесь имеется улучшенный </a:t>
            </a:r>
            <a:r>
              <a:rPr lang="ru-RU" dirty="0" smtClean="0"/>
              <a:t>интерфейс который позволяет легко и быстро выполнять поиск необходимых данных как на компьютере, так и в </a:t>
            </a:r>
            <a:r>
              <a:rPr lang="ru-RU" dirty="0" smtClean="0"/>
              <a:t>Интернете.</a:t>
            </a:r>
            <a:endParaRPr lang="ru-RU" dirty="0"/>
          </a:p>
        </p:txBody>
      </p:sp>
      <p:pic>
        <p:nvPicPr>
          <p:cNvPr id="5" name="Рисунок 4" descr="icon_vistabusine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4572008"/>
            <a:ext cx="131445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928802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Новые возможности обеспечения безопасности помогают контролировать и защищать ключевые сведения, которые важны для организации. Улучшения в области мобильной работы </a:t>
            </a:r>
            <a:r>
              <a:rPr lang="ru-RU" dirty="0" smtClean="0"/>
              <a:t>позволяют оставаться на связи как  на работе так и </a:t>
            </a:r>
            <a:r>
              <a:rPr lang="ru-RU" dirty="0" smtClean="0"/>
              <a:t>дома. Система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</a:t>
            </a:r>
            <a:r>
              <a:rPr lang="ru-RU" dirty="0" err="1" smtClean="0"/>
              <a:t>Business</a:t>
            </a:r>
            <a:r>
              <a:rPr lang="ru-RU" dirty="0" smtClean="0"/>
              <a:t> позволяет тратить меньше времени на устранение проблем, связанных с технической </a:t>
            </a:r>
            <a:r>
              <a:rPr lang="ru-RU" dirty="0" smtClean="0"/>
              <a:t>поддержкой.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928802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</a:t>
            </a:r>
            <a:r>
              <a:rPr lang="ru-RU" dirty="0" err="1" smtClean="0"/>
              <a:t>Business</a:t>
            </a:r>
            <a:r>
              <a:rPr lang="ru-RU" dirty="0" smtClean="0"/>
              <a:t> облегчает управление подключением </a:t>
            </a:r>
            <a:r>
              <a:rPr lang="ru-RU" dirty="0" smtClean="0"/>
              <a:t>к </a:t>
            </a:r>
            <a:r>
              <a:rPr lang="ru-RU" dirty="0" smtClean="0"/>
              <a:t>сети и обеспечивает более эффективное использование возможностей компьютеров, как в офисе, так и за его </a:t>
            </a:r>
            <a:r>
              <a:rPr lang="ru-RU" dirty="0" smtClean="0"/>
              <a:t>пределами. В целом 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</a:t>
            </a:r>
            <a:r>
              <a:rPr lang="ru-RU" dirty="0" err="1" smtClean="0"/>
              <a:t>Business</a:t>
            </a:r>
            <a:r>
              <a:rPr lang="ru-RU" dirty="0" smtClean="0"/>
              <a:t> представляет из себя очень хороший вариант системы для бизнеса.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571612"/>
            <a:ext cx="2840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Ultimate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57174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</a:t>
            </a:r>
            <a:r>
              <a:rPr lang="ru-RU" dirty="0" err="1" smtClean="0"/>
              <a:t>Ultimate</a:t>
            </a:r>
            <a:r>
              <a:rPr lang="ru-RU" dirty="0" smtClean="0"/>
              <a:t> предоставляет все необходимые функции, включая возможность легко переходить от развлечений к эффективной работе и наоборот. </a:t>
            </a:r>
            <a:r>
              <a:rPr lang="ru-RU" dirty="0" smtClean="0"/>
              <a:t>Она обеспечивает </a:t>
            </a:r>
            <a:r>
              <a:rPr lang="ru-RU" dirty="0" smtClean="0"/>
              <a:t>усовершенствованную </a:t>
            </a:r>
            <a:r>
              <a:rPr lang="ru-RU" dirty="0" err="1" smtClean="0"/>
              <a:t>бизнес-ориентированную</a:t>
            </a:r>
            <a:r>
              <a:rPr lang="ru-RU" dirty="0" smtClean="0"/>
              <a:t> инфраструктуру , производительность при мобильной работе и специализированные средства развлечения для домашнего использования в одной системе.</a:t>
            </a:r>
            <a:endParaRPr lang="ru-RU" dirty="0"/>
          </a:p>
        </p:txBody>
      </p:sp>
      <p:pic>
        <p:nvPicPr>
          <p:cNvPr id="5" name="Рисунок 4" descr="icon_vistaultima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4572008"/>
            <a:ext cx="131445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85926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 Vista Ultimate </a:t>
            </a:r>
            <a:r>
              <a:rPr lang="ru-RU" dirty="0" smtClean="0"/>
              <a:t>включает в себя все компоненты системы </a:t>
            </a:r>
            <a:r>
              <a:rPr lang="en-US" dirty="0" smtClean="0"/>
              <a:t>Windows Vista Home Premium, </a:t>
            </a:r>
            <a:r>
              <a:rPr lang="ru-RU" dirty="0" smtClean="0"/>
              <a:t>в том числе центр </a:t>
            </a:r>
            <a:r>
              <a:rPr lang="en-US" dirty="0" smtClean="0"/>
              <a:t>Windows Media Center, </a:t>
            </a:r>
            <a:r>
              <a:rPr lang="ru-RU" dirty="0" smtClean="0"/>
              <a:t>программу </a:t>
            </a:r>
            <a:r>
              <a:rPr lang="en-US" dirty="0" smtClean="0"/>
              <a:t>Windows Movie Maker </a:t>
            </a:r>
            <a:r>
              <a:rPr lang="ru-RU" dirty="0" smtClean="0"/>
              <a:t>с поддержкой высокого разрешения и программу </a:t>
            </a:r>
            <a:r>
              <a:rPr lang="en-US" dirty="0" smtClean="0"/>
              <a:t>Windows DVD Maker</a:t>
            </a:r>
            <a:r>
              <a:rPr lang="en-US" dirty="0" smtClean="0"/>
              <a:t>.</a:t>
            </a:r>
            <a:r>
              <a:rPr lang="ru-RU" dirty="0" smtClean="0"/>
              <a:t> Она также включает в себя все компоненты системы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</a:t>
            </a:r>
            <a:r>
              <a:rPr lang="ru-RU" dirty="0" err="1" smtClean="0"/>
              <a:t>Business</a:t>
            </a:r>
            <a:r>
              <a:rPr lang="ru-RU" dirty="0" smtClean="0"/>
              <a:t>, такие как поддержка сетей для бизнеса, централизованные средства управления и улучшенная функция архивации системы. также обладает всеми новейшими функциями безопасности и защиты данных, что обеспечивает системе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более высокий уровень надежности.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785926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Кроме того, </a:t>
            </a:r>
            <a:r>
              <a:rPr lang="en-US" dirty="0" smtClean="0"/>
              <a:t>Windows Vista Ultimate </a:t>
            </a:r>
            <a:r>
              <a:rPr lang="ru-RU" dirty="0" smtClean="0"/>
              <a:t>поддерживает все новые функции обеспечения мобильности системы </a:t>
            </a:r>
            <a:r>
              <a:rPr lang="en-US" dirty="0" smtClean="0"/>
              <a:t>Windows Vista, </a:t>
            </a:r>
            <a:r>
              <a:rPr lang="ru-RU" dirty="0" smtClean="0"/>
              <a:t>включая технологию </a:t>
            </a:r>
            <a:r>
              <a:rPr lang="en-US" dirty="0" smtClean="0"/>
              <a:t>Windows Tablet and Touch, </a:t>
            </a:r>
            <a:r>
              <a:rPr lang="ru-RU" dirty="0" smtClean="0"/>
              <a:t>технологию </a:t>
            </a:r>
            <a:r>
              <a:rPr lang="en-US" dirty="0" smtClean="0"/>
              <a:t>Windows </a:t>
            </a:r>
            <a:r>
              <a:rPr lang="en-US" dirty="0" err="1" smtClean="0"/>
              <a:t>SideShow</a:t>
            </a:r>
            <a:r>
              <a:rPr lang="en-US" dirty="0" smtClean="0"/>
              <a:t>, </a:t>
            </a:r>
            <a:r>
              <a:rPr lang="ru-RU" dirty="0" smtClean="0"/>
              <a:t>центр мобильности </a:t>
            </a:r>
            <a:r>
              <a:rPr lang="en-US" dirty="0" smtClean="0"/>
              <a:t>Windows </a:t>
            </a:r>
            <a:r>
              <a:rPr lang="ru-RU" dirty="0" smtClean="0"/>
              <a:t>и другие новые и усовершенствованные функции обеспечения мобильности. </a:t>
            </a:r>
            <a:r>
              <a:rPr lang="ru-RU" dirty="0" smtClean="0"/>
              <a:t>Эта система отвечает </a:t>
            </a:r>
            <a:r>
              <a:rPr lang="ru-RU" dirty="0" smtClean="0"/>
              <a:t>всем потребностям пользователя в работе, в поездках и на </a:t>
            </a:r>
            <a:r>
              <a:rPr lang="ru-RU" dirty="0" smtClean="0"/>
              <a:t>отдыхе и является лучшей системой  среди </a:t>
            </a:r>
          </a:p>
          <a:p>
            <a:r>
              <a:rPr lang="en-US" dirty="0" smtClean="0"/>
              <a:t>Windows Vista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14290"/>
            <a:ext cx="58305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Аппаратные требования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3273223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00372"/>
            <a:ext cx="8501461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85992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1 История и разработка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2 Установка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3 </a:t>
            </a:r>
            <a:r>
              <a:rPr lang="ru-RU" sz="4000" dirty="0" smtClean="0">
                <a:solidFill>
                  <a:srgbClr val="FFFF00"/>
                </a:solidFill>
              </a:rPr>
              <a:t>З</a:t>
            </a:r>
            <a:r>
              <a:rPr lang="ru-RU" sz="4000" dirty="0" smtClean="0">
                <a:solidFill>
                  <a:srgbClr val="FFFF00"/>
                </a:solidFill>
              </a:rPr>
              <a:t>накомство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4 заключение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3143248"/>
            <a:ext cx="80724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           Процесс установки</a:t>
            </a:r>
          </a:p>
          <a:p>
            <a:r>
              <a:rPr lang="ru-RU" dirty="0" smtClean="0"/>
              <a:t>Вставьте установочный диск </a:t>
            </a:r>
            <a:r>
              <a:rPr lang="ru-RU" dirty="0" err="1" smtClean="0"/>
              <a:t>Windows</a:t>
            </a:r>
            <a:r>
              <a:rPr lang="ru-RU" dirty="0" smtClean="0"/>
              <a:t> в дисковод для компакт-дисков или DVD-дисков. Необходимо начать установку </a:t>
            </a:r>
            <a:r>
              <a:rPr lang="ru-RU" dirty="0" err="1" smtClean="0"/>
              <a:t>Windows</a:t>
            </a:r>
            <a:r>
              <a:rPr lang="ru-RU" dirty="0" smtClean="0"/>
              <a:t> при запущенной существующей версии </a:t>
            </a:r>
            <a:r>
              <a:rPr lang="ru-RU" dirty="0" err="1" smtClean="0"/>
              <a:t>Windows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5072074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странице Установка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нажмите Установить сейчас.</a:t>
            </a:r>
            <a:endParaRPr lang="ru-RU" sz="2000" dirty="0"/>
          </a:p>
        </p:txBody>
      </p:sp>
      <p:pic>
        <p:nvPicPr>
          <p:cNvPr id="4" name="Рисунок 3" descr="036e45d3-6bc8-4105-93a9-e1a98220bb8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785926"/>
            <a:ext cx="390525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5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странице Получение важных обновлений для установки рекомендуется получить последние обновления для обеспечения успешной установки и защиты компьютера от угроз безопасности. Для получения обновлений установки потребуется подключение к Интернету.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786322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странице Введите ключ продукта для активации настоятельно рекомендуется ввести 25-значный ключ продукта, чтобы избежать сбоев при активации.</a:t>
            </a:r>
            <a:endParaRPr lang="ru-RU" dirty="0"/>
          </a:p>
        </p:txBody>
      </p:sp>
      <p:pic>
        <p:nvPicPr>
          <p:cNvPr id="5" name="Рисунок 4" descr="ca675a8d-1137-416b-bd07-0abb8bcb9d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571876"/>
            <a:ext cx="2123810" cy="6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857364"/>
            <a:ext cx="4067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Примечание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После завершения установки обязательно включите существующую или установите новую антивирусную программу.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7146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Невозможно установить копию обновления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в раздел, если в этом разделе нет установленной копии </a:t>
            </a:r>
            <a:r>
              <a:rPr lang="ru-RU" dirty="0" err="1" smtClean="0"/>
              <a:t>Windows</a:t>
            </a:r>
            <a:r>
              <a:rPr lang="ru-RU" dirty="0" smtClean="0"/>
              <a:t> 2000 или </a:t>
            </a:r>
            <a:r>
              <a:rPr lang="ru-RU" dirty="0" err="1" smtClean="0"/>
              <a:t>Windows</a:t>
            </a:r>
            <a:r>
              <a:rPr lang="ru-RU" dirty="0" smtClean="0"/>
              <a:t> XP. В зависимости от того, от какой и до какой версии </a:t>
            </a:r>
            <a:r>
              <a:rPr lang="ru-RU" dirty="0" err="1" smtClean="0"/>
              <a:t>Windows</a:t>
            </a:r>
            <a:r>
              <a:rPr lang="ru-RU" dirty="0" smtClean="0"/>
              <a:t> выполняется обновление, может потребоваться чистая установка.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windows_vista_vista-first-startup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214554"/>
            <a:ext cx="4071966" cy="325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157161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Установка завершена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572140"/>
            <a:ext cx="41434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Добро пожаловать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428736"/>
            <a:ext cx="3821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Знакомство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285992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Улучшенная безопасность и надежность системы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, наряду с ее стоимостью и эффективностью работы, позволяют нам и пользователям чувствовать себя уверенно при работе с компьютером. С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, пользователи смогут четко обращаться со своей информацией, что позволит им сконцентрироваться на наиболее важных аспектах их работы. Мобильность, коммуникационные и сетевые возможности позволяют пользователям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быть всегда на связи с людьми, получать доступ к интересующей информации и устройствам.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071678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эти возможности делают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прекрасным решением для использования ее в качестве операционной системы на компьютерах. С точки зрения IT профессионала,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проще в развертывании, и менее дорога в обслуживании, чем любые другие версии </a:t>
            </a:r>
            <a:r>
              <a:rPr lang="ru-RU" dirty="0" err="1" smtClean="0"/>
              <a:t>Windows</a:t>
            </a:r>
            <a:r>
              <a:rPr lang="ru-RU" dirty="0" smtClean="0"/>
              <a:t>. Улучшенная работа и надежность системы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также делает ее более привлекательной для конечных пользователей, позволяя им более эффективно выполнять свою работу.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img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928802"/>
            <a:ext cx="4286250" cy="3429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8860" y="1428736"/>
            <a:ext cx="4213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Рабочий стол(панели)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5500702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Панели можно настраивать под (вкус) пользователя. Например можно убрать панель задач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Также можно добавлять различные значки на панели.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Кнопка «Пуск» , открывающая меню «Пуск». раздел Общие сведения о меню</a:t>
            </a:r>
          </a:p>
          <a:p>
            <a:endParaRPr lang="ru-RU" sz="1600" dirty="0" smtClean="0"/>
          </a:p>
          <a:p>
            <a:r>
              <a:rPr lang="ru-RU" sz="1600" dirty="0" smtClean="0"/>
              <a:t>Панель быстрого запуска , позволяющая запустить программу одним нажатием кнопки мыши.</a:t>
            </a:r>
          </a:p>
          <a:p>
            <a:endParaRPr lang="ru-RU" sz="1600" dirty="0" smtClean="0"/>
          </a:p>
          <a:p>
            <a:r>
              <a:rPr lang="ru-RU" sz="1600" dirty="0" smtClean="0"/>
              <a:t>Средняя часть, которая отображает открытые программы и документы и дает возможность быстро переключаться между ними.</a:t>
            </a:r>
          </a:p>
          <a:p>
            <a:endParaRPr lang="ru-RU" sz="1600" dirty="0" smtClean="0"/>
          </a:p>
          <a:p>
            <a:r>
              <a:rPr lang="ru-RU" sz="1600" dirty="0" smtClean="0"/>
              <a:t>Область уведомлений , в которой находятся часы и значки отображающие состояние некоторых программ и параметров компьютера.</a:t>
            </a:r>
            <a:endParaRPr lang="ru-RU" sz="1600" dirty="0"/>
          </a:p>
        </p:txBody>
      </p:sp>
      <p:pic>
        <p:nvPicPr>
          <p:cNvPr id="5" name="Рисунок 4" descr="20e0c58d-cbdc-47d8-9b04-5cf180f021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785926"/>
            <a:ext cx="4000000" cy="3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92880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Управление окнами</a:t>
            </a:r>
          </a:p>
          <a:p>
            <a:r>
              <a:rPr lang="ru-RU" sz="1600" dirty="0" smtClean="0"/>
              <a:t>Если на рабочем столе одновременно открыто несколько программ или документов, скоро можно начать путаться в окнах. Так как окна часто перекрываются или занимают весь экран, бывает трудно увидеть окна, лежащие под другими, или вспомнить, что уже было открыто.</a:t>
            </a:r>
          </a:p>
          <a:p>
            <a:r>
              <a:rPr lang="ru-RU" sz="1600" dirty="0" smtClean="0"/>
              <a:t>В этой ситуации пригодится панель задач. Всякий раз при открытии программы, папки или документа </a:t>
            </a:r>
            <a:r>
              <a:rPr lang="ru-RU" sz="1600" dirty="0" err="1" smtClean="0"/>
              <a:t>Windows</a:t>
            </a:r>
            <a:r>
              <a:rPr lang="ru-RU" sz="1600" dirty="0" smtClean="0"/>
              <a:t> создает на панели задач соответствующую этому объекту кнопку. На кнопке имеется значок и имя открытого объекта. На следующем рисунке видно, что для каждой из двух открытых программ — Калькулятор и Сапер — имеется собственная кнопка на панели задач.</a:t>
            </a:r>
            <a:endParaRPr lang="ru-RU" sz="1600" dirty="0"/>
          </a:p>
        </p:txBody>
      </p:sp>
      <p:pic>
        <p:nvPicPr>
          <p:cNvPr id="4" name="Рисунок 3" descr="7466598f-41a9-4bfb-aa06-083bc6c98d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071678"/>
            <a:ext cx="3904762" cy="34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85992"/>
            <a:ext cx="6500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Windows</a:t>
            </a:r>
            <a:r>
              <a:rPr lang="ru-RU" sz="2000" dirty="0" smtClean="0"/>
              <a:t> </a:t>
            </a:r>
            <a:r>
              <a:rPr lang="ru-RU" sz="2000" dirty="0" err="1" smtClean="0"/>
              <a:t>Vista</a:t>
            </a:r>
            <a:r>
              <a:rPr lang="ru-RU" sz="2000" dirty="0" smtClean="0"/>
              <a:t> — операционная система семейства </a:t>
            </a:r>
            <a:r>
              <a:rPr lang="ru-RU" sz="2000" dirty="0" err="1" smtClean="0"/>
              <a:t>Microsoft</a:t>
            </a:r>
            <a:r>
              <a:rPr lang="ru-RU" sz="2000" dirty="0" smtClean="0"/>
              <a:t>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NT, линейки операционных систем, используемых на пользовательских персональных компьютерах. В стадии разработки данная операционная система имела кодовое название «</a:t>
            </a:r>
            <a:r>
              <a:rPr lang="ru-RU" sz="2000" dirty="0" err="1" smtClean="0"/>
              <a:t>Longhorn</a:t>
            </a:r>
            <a:r>
              <a:rPr lang="ru-RU" sz="2000" dirty="0" smtClean="0"/>
              <a:t>». В линейке продуктов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NT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</a:t>
            </a:r>
            <a:r>
              <a:rPr lang="ru-RU" sz="2000" dirty="0" err="1" smtClean="0"/>
              <a:t>Vista</a:t>
            </a:r>
            <a:r>
              <a:rPr lang="ru-RU" sz="2000" dirty="0" smtClean="0"/>
              <a:t> носит номер версии 6.0.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Предварительный просмотр открытых окон</a:t>
            </a:r>
          </a:p>
          <a:p>
            <a:endParaRPr lang="ru-RU" dirty="0" smtClean="0"/>
          </a:p>
          <a:p>
            <a:r>
              <a:rPr lang="ru-RU" dirty="0" smtClean="0"/>
              <a:t>При наведении указателя мыши на кнопку панели задач появляется маленькая картинка с миниатюрным изображением соответствующего окна. Это предварительное изображение, называемое эскизом, особенно полезно в тех случаях, когда нельзя идентифицировать окно по одному лишь заголовку. Если в окне воспроизводится видео или анимация, можно будет увидеть это и на предварительном изображении.</a:t>
            </a:r>
            <a:endParaRPr lang="ru-RU" dirty="0"/>
          </a:p>
        </p:txBody>
      </p:sp>
      <p:pic>
        <p:nvPicPr>
          <p:cNvPr id="4" name="Рисунок 3" descr="07082b61-bf9b-46c6-8de4-fb334ce96e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571744"/>
            <a:ext cx="3904762" cy="17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Новый расширенный поиск</a:t>
            </a:r>
          </a:p>
          <a:p>
            <a:endParaRPr lang="ru-RU" dirty="0" smtClean="0"/>
          </a:p>
          <a:p>
            <a:r>
              <a:rPr lang="ru-RU" dirty="0" smtClean="0"/>
              <a:t>Использование поля «Поиск» — это один из самых удобных способов поиска на компьютере. Точное расположение объектов не имеет значения — поиск программ и папок через поле поиска осуществляется в личной папке (которая включает папки «Документы», «Изображения», «Музыка», «Рабочий стол» и другие распространенные папки). Поиск также осуществляется среди сообщений электронной почты, сохраненных мгновенных сообщений, встреч и контактов.</a:t>
            </a:r>
            <a:endParaRPr lang="ru-RU" dirty="0"/>
          </a:p>
        </p:txBody>
      </p:sp>
      <p:pic>
        <p:nvPicPr>
          <p:cNvPr id="4" name="Рисунок 3" descr="83fff339-1c83-482e-a129-d6fd137741c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285860"/>
            <a:ext cx="2857143" cy="48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571744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Можно настроить компьютер в соответствии со своими предпочтениями, изменяя цвета, звуки, фон рабочего стола, заставку, размер шрифта, картинку учетной записи пользователя и тему. Можно также решить, какие мини-приложения должны отображаться на боковой панели </a:t>
            </a:r>
            <a:r>
              <a:rPr lang="ru-RU" sz="2000" dirty="0" err="1" smtClean="0"/>
              <a:t>Windows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785926"/>
            <a:ext cx="4513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Настройки компьютера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8592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Звуковые эффекты</a:t>
            </a:r>
          </a:p>
          <a:p>
            <a:endParaRPr lang="ru-RU" dirty="0" smtClean="0"/>
          </a:p>
          <a:p>
            <a:r>
              <a:rPr lang="ru-RU" dirty="0" smtClean="0"/>
              <a:t>Можно изменить звук, который компьютер воспроизводит при получении электронной почты, запуске </a:t>
            </a:r>
            <a:r>
              <a:rPr lang="ru-RU" dirty="0" err="1" smtClean="0"/>
              <a:t>Windows</a:t>
            </a:r>
            <a:r>
              <a:rPr lang="ru-RU" dirty="0" smtClean="0"/>
              <a:t> или завершении работы компьютера.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2861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Фоновый рисунок рабочего стола</a:t>
            </a:r>
          </a:p>
          <a:p>
            <a:endParaRPr lang="ru-RU" dirty="0" smtClean="0"/>
          </a:p>
          <a:p>
            <a:r>
              <a:rPr lang="ru-RU" dirty="0" smtClean="0"/>
              <a:t>Фон рабочего стола, — это оформление рабочего стола или изображение на нем. Он представляет собой фон, на котором находятся открытые окна.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643446"/>
            <a:ext cx="4286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Заставка</a:t>
            </a:r>
          </a:p>
          <a:p>
            <a:endParaRPr lang="ru-RU" sz="1600" dirty="0" smtClean="0"/>
          </a:p>
          <a:p>
            <a:r>
              <a:rPr lang="ru-RU" sz="1600" dirty="0" smtClean="0"/>
              <a:t>Заставка — это изображение или анимация, которая появляющиеся на экране, если мышь или клавиатура не используются в течение заданного периода времени. </a:t>
            </a:r>
            <a:r>
              <a:rPr lang="ru-RU" sz="1600" dirty="0" err="1" smtClean="0"/>
              <a:t>Windows</a:t>
            </a:r>
            <a:r>
              <a:rPr lang="ru-RU" sz="1600" dirty="0" smtClean="0"/>
              <a:t> предоставляет на выбор множество заставок.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21455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Картинка учетной записи пользователя</a:t>
            </a:r>
          </a:p>
          <a:p>
            <a:endParaRPr lang="ru-RU" dirty="0" smtClean="0"/>
          </a:p>
          <a:p>
            <a:r>
              <a:rPr lang="ru-RU" dirty="0" smtClean="0"/>
              <a:t>Картинка учетной записи пользователя облегчает идентификацию учетной записи пользователя на компьютере. Эта картинка отображается на экране приветствия и в меню «Пуск». Можно заменить картинку учетной записи пользователя.</a:t>
            </a:r>
            <a:endParaRPr lang="ru-RU" dirty="0"/>
          </a:p>
        </p:txBody>
      </p:sp>
      <p:pic>
        <p:nvPicPr>
          <p:cNvPr id="5" name="Рисунок 4" descr="76a1d53a-f6f8-4426-af10-923903f27d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571744"/>
            <a:ext cx="2162477" cy="12670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9124" y="400050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Темы</a:t>
            </a:r>
          </a:p>
          <a:p>
            <a:endParaRPr lang="ru-RU" dirty="0" smtClean="0"/>
          </a:p>
          <a:p>
            <a:r>
              <a:rPr lang="ru-RU" dirty="0" smtClean="0"/>
              <a:t>Тема – это коллекция визуальных элементов, которые могут влиять на стиль окон, значков, шрифтов, цветов и (иногда) звуков. Другие темы можно найти в Интернете или приобрести в виде пакетов тем в магазинах, где продаются программы, совместимые с </a:t>
            </a:r>
            <a:r>
              <a:rPr lang="ru-RU" dirty="0" err="1" smtClean="0"/>
              <a:t>Windows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85736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Боковая панель </a:t>
            </a:r>
            <a:r>
              <a:rPr lang="ru-RU" dirty="0" err="1" smtClean="0">
                <a:solidFill>
                  <a:srgbClr val="FFFF00"/>
                </a:solidFill>
              </a:rPr>
              <a:t>Windows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/>
          </a:p>
          <a:p>
            <a:r>
              <a:rPr lang="ru-RU" dirty="0" err="1" smtClean="0"/>
              <a:t>WindowsБоковая</a:t>
            </a:r>
            <a:r>
              <a:rPr lang="ru-RU" dirty="0" smtClean="0"/>
              <a:t> панель дает возможность организовывать информацию, игры и задания, к которым нужно получить быстрый доступ, оставляя свободным рабочее пространство. Панель состоит из мини-приложений, представляющих собой настраиваемые мини-программы, отображающие постоянно обновляемые заголовки, слайды изображений, контакты и многое другое, без необходимости открытия нового окна.</a:t>
            </a:r>
            <a:endParaRPr lang="ru-RU" dirty="0"/>
          </a:p>
        </p:txBody>
      </p:sp>
      <p:pic>
        <p:nvPicPr>
          <p:cNvPr id="5" name="Рисунок 4" descr="e80e9e48-c45a-4de5-b699-c420334b8a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643050"/>
            <a:ext cx="2761905" cy="41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Чтение сообщений электронной почты</a:t>
            </a:r>
          </a:p>
          <a:p>
            <a:endParaRPr lang="ru-RU" dirty="0" smtClean="0"/>
          </a:p>
          <a:p>
            <a:r>
              <a:rPr lang="ru-RU" dirty="0" smtClean="0"/>
              <a:t>Программа «</a:t>
            </a:r>
            <a:r>
              <a:rPr lang="ru-RU" dirty="0" err="1" smtClean="0"/>
              <a:t>ПочтаWindows</a:t>
            </a:r>
            <a:r>
              <a:rPr lang="ru-RU" dirty="0" smtClean="0"/>
              <a:t>» проверяет новые сообщения всякий раз при запуске, а затем каждые 30 минут. Принятые письма появляются в папке «Входящие». «Входящие» — это одна из нескольких папок, где находятся сообщения электронной почты.</a:t>
            </a:r>
          </a:p>
          <a:p>
            <a:endParaRPr lang="ru-RU" dirty="0" smtClean="0"/>
          </a:p>
          <a:p>
            <a:r>
              <a:rPr lang="ru-RU" dirty="0" smtClean="0"/>
              <a:t>Чтобы увидеть принятые письма, щелкните Входящие в списке Папки. Появится список сообщений. В списке показано: кто отправил сообщение, тема сообщения и время, когда оно было принято.</a:t>
            </a:r>
            <a:endParaRPr lang="ru-RU" dirty="0"/>
          </a:p>
        </p:txBody>
      </p:sp>
      <p:pic>
        <p:nvPicPr>
          <p:cNvPr id="4" name="Рисунок 3" descr="f1b8b4c5-44b1-414e-8f82-4594b257496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928802"/>
            <a:ext cx="3990476" cy="34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78645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Следует добавить что в </a:t>
            </a:r>
            <a:r>
              <a:rPr lang="en-US" dirty="0" smtClean="0">
                <a:solidFill>
                  <a:srgbClr val="FFFF00"/>
                </a:solidFill>
              </a:rPr>
              <a:t>WINDOWS VISTA</a:t>
            </a:r>
            <a:r>
              <a:rPr lang="ru-RU" dirty="0" smtClean="0">
                <a:solidFill>
                  <a:srgbClr val="FFFF00"/>
                </a:solidFill>
              </a:rPr>
              <a:t> стандартным браузером входит </a:t>
            </a:r>
            <a:r>
              <a:rPr lang="en-US" dirty="0" smtClean="0">
                <a:solidFill>
                  <a:srgbClr val="FFFF00"/>
                </a:solidFill>
              </a:rPr>
              <a:t>internet explorer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428736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Воспроизведение компакт-дисков или DVD-дисков</a:t>
            </a:r>
          </a:p>
          <a:p>
            <a:endParaRPr lang="ru-RU" dirty="0" smtClean="0"/>
          </a:p>
          <a:p>
            <a:r>
              <a:rPr lang="ru-RU" dirty="0" smtClean="0"/>
              <a:t>С помощью проигрывателя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Media</a:t>
            </a:r>
            <a:r>
              <a:rPr lang="ru-RU" dirty="0" smtClean="0"/>
              <a:t> можно воспроизводить аудио-компакт-диски или компакт-диски с данными, которые содержат музыкальные или </a:t>
            </a:r>
            <a:r>
              <a:rPr lang="ru-RU" dirty="0" err="1" smtClean="0"/>
              <a:t>видеофайлы</a:t>
            </a:r>
            <a:r>
              <a:rPr lang="ru-RU" dirty="0" smtClean="0"/>
              <a:t>  и видео- компакт-диски (VCD). VCD-диски схожи с DVD-дисками, хотя качество видео на них не столь высокое.</a:t>
            </a:r>
          </a:p>
          <a:p>
            <a:endParaRPr lang="ru-RU" dirty="0" smtClean="0"/>
          </a:p>
          <a:p>
            <a:r>
              <a:rPr lang="ru-RU" dirty="0" smtClean="0"/>
              <a:t>Чтобы воспроизводить DVD-диски, компьютер должен иметь DVD-дисковод и установленный совместимый DVD-декодер.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Nikolas\Desktop\3273259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876"/>
            <a:ext cx="3552825" cy="895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(MPG, MPEG, M1V, MP2, MP3, MPA, MPE, MPV2, M3U)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Стандартно в </a:t>
            </a:r>
            <a:r>
              <a:rPr lang="en-US" dirty="0" smtClean="0"/>
              <a:t>WINDOWS</a:t>
            </a:r>
            <a:r>
              <a:rPr lang="ru-RU" dirty="0" smtClean="0"/>
              <a:t> </a:t>
            </a:r>
            <a:r>
              <a:rPr lang="en-US" dirty="0" smtClean="0"/>
              <a:t>VISTA</a:t>
            </a:r>
            <a:r>
              <a:rPr lang="ru-RU" dirty="0" smtClean="0"/>
              <a:t> входит </a:t>
            </a:r>
            <a:r>
              <a:rPr lang="ru-RU" dirty="0" err="1" smtClean="0"/>
              <a:t>проигрователь</a:t>
            </a:r>
            <a:r>
              <a:rPr lang="ru-RU" dirty="0" smtClean="0"/>
              <a:t> </a:t>
            </a:r>
            <a:r>
              <a:rPr lang="en-US" dirty="0" smtClean="0"/>
              <a:t>Windows Media</a:t>
            </a:r>
            <a:r>
              <a:rPr lang="ru-RU" dirty="0" smtClean="0"/>
              <a:t> 11 который поддерживает такие форматы как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3273265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785926"/>
            <a:ext cx="4857754" cy="3886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357430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Также разработчики не забыли и про развлечения , в категории игры мы сможем найти такие игры как сапёр , косынка и многие другие.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714620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30 ноября 2006 года </a:t>
            </a:r>
            <a:r>
              <a:rPr lang="ru-RU" sz="2400" dirty="0" err="1" smtClean="0"/>
              <a:t>Microsoft</a:t>
            </a:r>
            <a:r>
              <a:rPr lang="ru-RU" sz="2400" dirty="0" smtClean="0"/>
              <a:t> официально выпустила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 </a:t>
            </a:r>
            <a:r>
              <a:rPr lang="ru-RU" sz="2400" dirty="0" err="1" smtClean="0"/>
              <a:t>Vista</a:t>
            </a:r>
            <a:r>
              <a:rPr lang="ru-RU" sz="2400" dirty="0" smtClean="0"/>
              <a:t> и </a:t>
            </a:r>
            <a:r>
              <a:rPr lang="ru-RU" sz="2400" dirty="0" err="1" smtClean="0"/>
              <a:t>Office</a:t>
            </a:r>
            <a:r>
              <a:rPr lang="ru-RU" sz="2400" dirty="0" smtClean="0"/>
              <a:t> 2007 для корпоративных клиентов. 30 января 2007 года начались продажи системы для обычных пользователей.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643050"/>
            <a:ext cx="3357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разделе обслуживания мы сможем найти такие приложения как СПРАВКА И ПОДДЕРЖКА , ОТЧЕТЫ О ПРОБЛЕМАХ И ИХ РЕШЕНИИ И  ЦЕНТР АРХИВАЦИИ И ВОССТАНОВЛЕНИЕ. Которые помогают нам найти решение при некоторых ошибках и неполадках системы а также сделать восстановление системы.</a:t>
            </a:r>
          </a:p>
        </p:txBody>
      </p:sp>
      <p:pic>
        <p:nvPicPr>
          <p:cNvPr id="5" name="Рисунок 4" descr="3273267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643050"/>
            <a:ext cx="5268523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785926"/>
            <a:ext cx="314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Также </a:t>
            </a:r>
            <a:r>
              <a:rPr lang="en-US" dirty="0" smtClean="0"/>
              <a:t>WINDOWS</a:t>
            </a:r>
            <a:r>
              <a:rPr lang="ru-RU" dirty="0" smtClean="0"/>
              <a:t> </a:t>
            </a:r>
            <a:r>
              <a:rPr lang="en-US" dirty="0" smtClean="0"/>
              <a:t>VISTA</a:t>
            </a:r>
            <a:r>
              <a:rPr lang="ru-RU" dirty="0" smtClean="0"/>
              <a:t> имеет такое окно как Центр начальной настройки в котором мы можем быстро посмотреть свойства компьютера , Узнать новости о продукции в интернете , настроить средства защиты и переходить на </a:t>
            </a:r>
            <a:r>
              <a:rPr lang="ru-RU" dirty="0" err="1" smtClean="0"/>
              <a:t>веб-страници</a:t>
            </a:r>
            <a:r>
              <a:rPr lang="ru-RU" dirty="0" smtClean="0"/>
              <a:t> и многое другое.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Рисунок 5" descr="32732706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428736"/>
            <a:ext cx="553849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000240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помощью панели управления мы можем отрегулировать настройки нашего компьютера по вкусу пользователя. </a:t>
            </a:r>
            <a:endParaRPr lang="ru-RU" dirty="0"/>
          </a:p>
        </p:txBody>
      </p:sp>
      <p:pic>
        <p:nvPicPr>
          <p:cNvPr id="4" name="Рисунок 3" descr="3273274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714488"/>
            <a:ext cx="5156525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Также здесь имеется функция настраивания запуска программ при включении компьютера. Здесь мы можем выбрать нужные нам программы чтобы они сразу загружались и мы экономили на этом время.</a:t>
            </a:r>
            <a:endParaRPr lang="ru-RU" dirty="0"/>
          </a:p>
        </p:txBody>
      </p:sp>
      <p:pic>
        <p:nvPicPr>
          <p:cNvPr id="4" name="Рисунок 3" descr="3273278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643050"/>
            <a:ext cx="477456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643050"/>
            <a:ext cx="371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Также в лицензионных продукциях мы можем смело обновлять наш компьютер с официальных сайтов и источником не боясь о заражении компьютера. Плюсы здесь в том что компьютер сам находит и устанавливает необходимые обновления но также и мы можем выбирать какие нам нужны а с которыми следует и повременить.</a:t>
            </a:r>
            <a:endParaRPr lang="ru-RU" dirty="0"/>
          </a:p>
        </p:txBody>
      </p:sp>
      <p:pic>
        <p:nvPicPr>
          <p:cNvPr id="4" name="Рисунок 3" descr="3273281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714488"/>
            <a:ext cx="5156525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428868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Сам по себе</a:t>
            </a:r>
            <a:r>
              <a:rPr lang="en-US" sz="2000" dirty="0" smtClean="0"/>
              <a:t> WINDOWS</a:t>
            </a:r>
            <a:r>
              <a:rPr lang="ru-RU" sz="2000" dirty="0" smtClean="0"/>
              <a:t> </a:t>
            </a:r>
            <a:r>
              <a:rPr lang="en-US" sz="2000" dirty="0" smtClean="0"/>
              <a:t>VISTA </a:t>
            </a:r>
            <a:r>
              <a:rPr lang="ru-RU" sz="2000" dirty="0" smtClean="0"/>
              <a:t>представляет из себя хорошо развитую игровую платформу которая может поддерживать такие игры которые даже не запускались на </a:t>
            </a:r>
            <a:r>
              <a:rPr lang="en-US" sz="2000" dirty="0" smtClean="0"/>
              <a:t>WINDOWS</a:t>
            </a:r>
            <a:r>
              <a:rPr lang="ru-RU" sz="2000" dirty="0" smtClean="0"/>
              <a:t> ХР и других продукциях. Это связано с более высокой производительностью системы и хорошим подходам к ее разработке.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7161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игр для </a:t>
            </a:r>
            <a:r>
              <a:rPr lang="en-US" dirty="0" smtClean="0"/>
              <a:t>WINDOWS</a:t>
            </a:r>
            <a:r>
              <a:rPr lang="ru-RU" dirty="0" smtClean="0"/>
              <a:t> </a:t>
            </a:r>
            <a:r>
              <a:rPr lang="en-US" dirty="0" smtClean="0"/>
              <a:t>VISTA</a:t>
            </a:r>
            <a:r>
              <a:rPr lang="ru-RU" dirty="0" smtClean="0"/>
              <a:t>  и игр рекомендуемых для нее.</a:t>
            </a:r>
          </a:p>
        </p:txBody>
      </p:sp>
      <p:pic>
        <p:nvPicPr>
          <p:cNvPr id="3074" name="Picture 2" descr="C:\Users\Nikolas\Desktop\814752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062148" cy="3409964"/>
          </a:xfrm>
          <a:prstGeom prst="rect">
            <a:avLst/>
          </a:prstGeom>
          <a:noFill/>
        </p:spPr>
      </p:pic>
      <p:pic>
        <p:nvPicPr>
          <p:cNvPr id="3075" name="Picture 3" descr="C:\Users\Nikolas\Desktop\i4b867ad23e1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0"/>
            <a:ext cx="3857652" cy="2893239"/>
          </a:xfrm>
          <a:prstGeom prst="rect">
            <a:avLst/>
          </a:prstGeom>
          <a:noFill/>
        </p:spPr>
      </p:pic>
      <p:pic>
        <p:nvPicPr>
          <p:cNvPr id="3076" name="Picture 4" descr="C:\Users\Nikolas\Desktop\halo-3-recon-20081008094534932_640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596" y="4527335"/>
            <a:ext cx="4143404" cy="2330665"/>
          </a:xfrm>
          <a:prstGeom prst="rect">
            <a:avLst/>
          </a:prstGeom>
          <a:noFill/>
        </p:spPr>
      </p:pic>
      <p:pic>
        <p:nvPicPr>
          <p:cNvPr id="3077" name="Picture 5" descr="C:\Users\Nikolas\Desktop\Dungeon02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000504"/>
            <a:ext cx="375049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 Не нужно перезагружаться. Предполагается, что после обновления </a:t>
            </a:r>
            <a:r>
              <a:rPr lang="ru-RU" dirty="0" err="1" smtClean="0"/>
              <a:t>Vista</a:t>
            </a:r>
            <a:r>
              <a:rPr lang="ru-RU" dirty="0" smtClean="0"/>
              <a:t> будет перезагружаться реже </a:t>
            </a:r>
            <a:r>
              <a:rPr lang="ru-RU" dirty="0" err="1" smtClean="0"/>
              <a:t>Windows</a:t>
            </a:r>
            <a:r>
              <a:rPr lang="ru-RU" dirty="0" smtClean="0"/>
              <a:t> XP.</a:t>
            </a:r>
          </a:p>
          <a:p>
            <a:endParaRPr lang="ru-RU" dirty="0" smtClean="0"/>
          </a:p>
          <a:p>
            <a:r>
              <a:rPr lang="ru-RU" dirty="0" smtClean="0"/>
              <a:t>2. У пользователей появится возможность легально запускать все редакции </a:t>
            </a:r>
            <a:r>
              <a:rPr lang="ru-RU" dirty="0" err="1" smtClean="0"/>
              <a:t>Vista</a:t>
            </a:r>
            <a:r>
              <a:rPr lang="ru-RU" dirty="0" smtClean="0"/>
              <a:t> в виртуальных машинах.</a:t>
            </a:r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smtClean="0"/>
              <a:t>Инкрементный поиск IE внутри страницы. </a:t>
            </a:r>
          </a:p>
          <a:p>
            <a:endParaRPr lang="ru-RU" dirty="0" smtClean="0"/>
          </a:p>
          <a:p>
            <a:r>
              <a:rPr lang="ru-RU" dirty="0" smtClean="0"/>
              <a:t>4. Расширен инструментарий для опытных пользователей.</a:t>
            </a:r>
          </a:p>
          <a:p>
            <a:endParaRPr lang="ru-RU" dirty="0" smtClean="0"/>
          </a:p>
          <a:p>
            <a:r>
              <a:rPr lang="ru-RU" dirty="0" smtClean="0"/>
              <a:t>5. Защита от шпионажа. </a:t>
            </a:r>
            <a:r>
              <a:rPr lang="ru-RU" dirty="0" smtClean="0"/>
              <a:t>ничего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Под </a:t>
            </a:r>
            <a:r>
              <a:rPr lang="ru-RU" sz="1100" dirty="0" err="1" smtClean="0"/>
              <a:t>вистой</a:t>
            </a:r>
            <a:r>
              <a:rPr lang="ru-RU" sz="1100" dirty="0" smtClean="0"/>
              <a:t> не работает Касперский 2009 - все время происходит конфликт с </a:t>
            </a:r>
            <a:r>
              <a:rPr lang="ru-RU" sz="1100" dirty="0" err="1" smtClean="0"/>
              <a:t>afd.sys</a:t>
            </a:r>
            <a:r>
              <a:rPr lang="ru-RU" sz="1100" dirty="0" smtClean="0"/>
              <a:t> появляется синий экран смерти и </a:t>
            </a:r>
            <a:r>
              <a:rPr lang="ru-RU" sz="1100" dirty="0" err="1" smtClean="0"/>
              <a:t>комп</a:t>
            </a:r>
            <a:r>
              <a:rPr lang="ru-RU" sz="1100" dirty="0" smtClean="0"/>
              <a:t> отрубается.</a:t>
            </a:r>
          </a:p>
          <a:p>
            <a:r>
              <a:rPr lang="en-US" sz="1100" dirty="0" smtClean="0"/>
              <a:t>WINDOWS</a:t>
            </a:r>
            <a:r>
              <a:rPr lang="ru-RU" sz="1100" dirty="0" smtClean="0"/>
              <a:t> </a:t>
            </a:r>
            <a:r>
              <a:rPr lang="en-US" sz="1100" dirty="0" smtClean="0"/>
              <a:t>VISTA</a:t>
            </a:r>
            <a:r>
              <a:rPr lang="ru-RU" sz="1100" dirty="0" smtClean="0"/>
              <a:t> требует более высокой производительности компьютера.</a:t>
            </a:r>
          </a:p>
          <a:p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00042"/>
            <a:ext cx="6668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Преимущества и недостатки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71678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целом </a:t>
            </a:r>
            <a:r>
              <a:rPr lang="en-US" sz="2400" dirty="0" smtClean="0"/>
              <a:t>WINDOWS</a:t>
            </a:r>
            <a:r>
              <a:rPr lang="ru-RU" sz="2400" dirty="0" smtClean="0"/>
              <a:t> </a:t>
            </a:r>
            <a:r>
              <a:rPr lang="en-US" sz="2400" dirty="0" smtClean="0"/>
              <a:t>VISTA</a:t>
            </a:r>
            <a:r>
              <a:rPr lang="ru-RU" sz="2400" dirty="0" smtClean="0"/>
              <a:t> представляет из себя хорошо сделанную операционную систему которая является одним из ведущих продуктов на мировом рынке. </a:t>
            </a:r>
            <a:r>
              <a:rPr lang="en-US" sz="2400" dirty="0" smtClean="0"/>
              <a:t>WINDOWS</a:t>
            </a:r>
            <a:r>
              <a:rPr lang="ru-RU" sz="2400" dirty="0" smtClean="0"/>
              <a:t> </a:t>
            </a:r>
            <a:r>
              <a:rPr lang="en-US" sz="2400" dirty="0" smtClean="0"/>
              <a:t>VISTA</a:t>
            </a:r>
            <a:r>
              <a:rPr lang="ru-RU" sz="2400" dirty="0" smtClean="0"/>
              <a:t>  практически не имеет конкурентов , основными ее конкурентами являются такие продукты как </a:t>
            </a:r>
            <a:r>
              <a:rPr lang="en-US" sz="2400" dirty="0" smtClean="0"/>
              <a:t>WINDOWS</a:t>
            </a:r>
            <a:r>
              <a:rPr lang="ru-RU" sz="2400" dirty="0" smtClean="0"/>
              <a:t> ХР и </a:t>
            </a:r>
            <a:r>
              <a:rPr lang="en-US" sz="2400" dirty="0" smtClean="0"/>
              <a:t>WINDOWS</a:t>
            </a:r>
            <a:r>
              <a:rPr lang="ru-RU" sz="2400" dirty="0" smtClean="0"/>
              <a:t> 7.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92880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меня </a:t>
            </a:r>
            <a:r>
              <a:rPr lang="en-US" dirty="0" smtClean="0"/>
              <a:t>WINDOWS</a:t>
            </a:r>
            <a:r>
              <a:rPr lang="ru-RU" dirty="0" smtClean="0"/>
              <a:t> </a:t>
            </a:r>
            <a:r>
              <a:rPr lang="en-US" dirty="0" smtClean="0"/>
              <a:t>VISTA</a:t>
            </a:r>
            <a:r>
              <a:rPr lang="ru-RU" dirty="0" smtClean="0"/>
              <a:t> произвела хорошие впечатление , вполне устраивает меня как на деловом так и на развлекательном уровне. При моем использовании не было замечено не каких проблем в работе и сбои системы поэтому я и пользуюсь этой системой.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714620"/>
            <a:ext cx="6858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раннем этапе разработки система была известна под кодовым именем </a:t>
            </a:r>
            <a:r>
              <a:rPr lang="ru-RU" dirty="0" err="1" smtClean="0"/>
              <a:t>Longhorn</a:t>
            </a:r>
            <a:r>
              <a:rPr lang="ru-RU" dirty="0" smtClean="0"/>
              <a:t>. Название «</a:t>
            </a:r>
            <a:r>
              <a:rPr lang="ru-RU" dirty="0" err="1" smtClean="0"/>
              <a:t>Vista</a:t>
            </a:r>
            <a:r>
              <a:rPr lang="ru-RU" dirty="0" smtClean="0"/>
              <a:t>» было объявлено 22 июля 2005 года. Спустя несколько месяцев </a:t>
            </a:r>
            <a:r>
              <a:rPr lang="ru-RU" dirty="0" err="1" smtClean="0"/>
              <a:t>Microsoft</a:t>
            </a:r>
            <a:r>
              <a:rPr lang="ru-RU" dirty="0" smtClean="0"/>
              <a:t> также переименовали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Longhorn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в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2008. С 8 ноября 2006 года полноценная версия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доступна для производителей оборудования. Публичный релиз для конечных пользователей состоялся 30 января 2007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493348">
            <a:off x="630278" y="1788198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928802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229427">
            <a:off x="1857356" y="1643050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486236">
            <a:off x="2420809" y="1979084"/>
            <a:ext cx="466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5722132">
            <a:off x="2781631" y="174399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1857364"/>
            <a:ext cx="714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208758">
            <a:off x="4370618" y="2160962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1785926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635093">
            <a:off x="5614334" y="1940140"/>
            <a:ext cx="728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ю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50995">
            <a:off x="2857488" y="3357562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з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656129">
            <a:off x="3472599" y="3342108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763501">
            <a:off x="1142976" y="4714884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783816">
            <a:off x="1882465" y="4699653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517924">
            <a:off x="2714612" y="4714884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842339">
            <a:off x="3357554" y="4714884"/>
            <a:ext cx="638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4786322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4714884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0134773">
            <a:off x="5286380" y="4714884"/>
            <a:ext cx="68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343006">
            <a:off x="6085186" y="456656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285992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Специально для удобства</a:t>
            </a:r>
            <a:r>
              <a:rPr lang="en-US" dirty="0" smtClean="0"/>
              <a:t> </a:t>
            </a:r>
            <a:r>
              <a:rPr lang="en-US" dirty="0" err="1" smtClean="0"/>
              <a:t>microsoft</a:t>
            </a:r>
            <a:r>
              <a:rPr lang="ru-RU" dirty="0" smtClean="0"/>
              <a:t> выпустил несколько различных версий </a:t>
            </a:r>
            <a:r>
              <a:rPr lang="en-US" dirty="0" smtClean="0"/>
              <a:t>WINDOWS VISTA </a:t>
            </a:r>
            <a:r>
              <a:rPr lang="ru-RU" dirty="0" smtClean="0"/>
              <a:t>такие как </a:t>
            </a:r>
            <a:r>
              <a:rPr lang="en-US" dirty="0" smtClean="0"/>
              <a:t>Home </a:t>
            </a:r>
            <a:r>
              <a:rPr lang="en-US" dirty="0" smtClean="0"/>
              <a:t>Basic</a:t>
            </a:r>
            <a:r>
              <a:rPr lang="ru-RU" dirty="0" smtClean="0"/>
              <a:t> , </a:t>
            </a:r>
            <a:r>
              <a:rPr lang="en-US" dirty="0" smtClean="0"/>
              <a:t>Home </a:t>
            </a:r>
            <a:r>
              <a:rPr lang="en-US" dirty="0" smtClean="0"/>
              <a:t>Premium</a:t>
            </a:r>
            <a:r>
              <a:rPr lang="ru-RU" dirty="0" smtClean="0"/>
              <a:t> , </a:t>
            </a:r>
            <a:r>
              <a:rPr lang="en-US" dirty="0" smtClean="0"/>
              <a:t>Business</a:t>
            </a:r>
            <a:r>
              <a:rPr lang="ru-RU" dirty="0" smtClean="0"/>
              <a:t> и </a:t>
            </a:r>
            <a:r>
              <a:rPr lang="en-US" dirty="0" smtClean="0"/>
              <a:t>Ultimate</a:t>
            </a:r>
            <a:r>
              <a:rPr lang="ru-RU" dirty="0" smtClean="0"/>
              <a:t>. Рассмотрим их подробнее.</a:t>
            </a:r>
            <a:endParaRPr lang="ru-RU" dirty="0"/>
          </a:p>
        </p:txBody>
      </p:sp>
      <p:pic>
        <p:nvPicPr>
          <p:cNvPr id="5" name="Рисунок 4" descr="icon_vistabusine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857628"/>
            <a:ext cx="1314450" cy="1762125"/>
          </a:xfrm>
          <a:prstGeom prst="rect">
            <a:avLst/>
          </a:prstGeom>
        </p:spPr>
      </p:pic>
      <p:pic>
        <p:nvPicPr>
          <p:cNvPr id="6" name="Рисунок 5" descr="icon_vistahomebasi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857628"/>
            <a:ext cx="1314450" cy="1762125"/>
          </a:xfrm>
          <a:prstGeom prst="rect">
            <a:avLst/>
          </a:prstGeom>
        </p:spPr>
      </p:pic>
      <p:pic>
        <p:nvPicPr>
          <p:cNvPr id="7" name="Рисунок 6" descr="icon_vistahomepremi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857628"/>
            <a:ext cx="1314450" cy="1762125"/>
          </a:xfrm>
          <a:prstGeom prst="rect">
            <a:avLst/>
          </a:prstGeom>
        </p:spPr>
      </p:pic>
      <p:pic>
        <p:nvPicPr>
          <p:cNvPr id="8" name="Рисунок 7" descr="icon_vistaultimat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857628"/>
            <a:ext cx="131445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571612"/>
            <a:ext cx="3695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Home Basic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500306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</a:t>
            </a:r>
            <a:r>
              <a:rPr lang="ru-RU" dirty="0" smtClean="0"/>
              <a:t>выпуск </a:t>
            </a:r>
            <a:r>
              <a:rPr lang="ru-RU" dirty="0" err="1" smtClean="0"/>
              <a:t>Windows</a:t>
            </a:r>
            <a:r>
              <a:rPr lang="ru-RU" dirty="0" smtClean="0"/>
              <a:t> , </a:t>
            </a:r>
            <a:r>
              <a:rPr lang="ru-RU" dirty="0" smtClean="0"/>
              <a:t>предназначенный для обычных домашних компьютеров. Если компьютер планируется использовать только для таких задач, как работа в Интернете, использование электронной почты или просмотр фотографий, тогда система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Home </a:t>
            </a:r>
            <a:r>
              <a:rPr lang="ru-RU" dirty="0" err="1" smtClean="0"/>
              <a:t>Basic</a:t>
            </a:r>
            <a:r>
              <a:rPr lang="ru-RU" dirty="0" smtClean="0"/>
              <a:t> является правильным выбором.</a:t>
            </a:r>
            <a:endParaRPr lang="ru-RU" dirty="0"/>
          </a:p>
        </p:txBody>
      </p:sp>
      <p:pic>
        <p:nvPicPr>
          <p:cNvPr id="7" name="Рисунок 6" descr="icon_vistahomebasi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4643446"/>
            <a:ext cx="131445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285992"/>
            <a:ext cx="7572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Первое на что мы обращаем внимание при использовании системы </a:t>
            </a:r>
            <a:r>
              <a:rPr lang="en-US" dirty="0" smtClean="0"/>
              <a:t>Windows Vista Home </a:t>
            </a:r>
            <a:r>
              <a:rPr lang="en-US" dirty="0" smtClean="0"/>
              <a:t>Basic</a:t>
            </a:r>
            <a:r>
              <a:rPr lang="ru-RU" dirty="0" smtClean="0"/>
              <a:t> это простота поиска необходимых программ и файлов. Функция мгновенного поиска позволяет осуществлять поиск любых документов. Автоматическая защита от вредоносных программ и мошеннических </a:t>
            </a:r>
            <a:r>
              <a:rPr lang="ru-RU" dirty="0" err="1" smtClean="0"/>
              <a:t>веб-узлов</a:t>
            </a:r>
            <a:r>
              <a:rPr lang="ru-RU" dirty="0" smtClean="0"/>
              <a:t> позволяет пользователям системы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Home </a:t>
            </a:r>
            <a:r>
              <a:rPr lang="ru-RU" dirty="0" err="1" smtClean="0"/>
              <a:t>Basic</a:t>
            </a:r>
            <a:r>
              <a:rPr lang="ru-RU" dirty="0" smtClean="0"/>
              <a:t> меньше беспокоиться о безопасности при работе с компьютером.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Windows Vista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285992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Home </a:t>
            </a:r>
            <a:r>
              <a:rPr lang="ru-RU" dirty="0" err="1" smtClean="0"/>
              <a:t>Basic</a:t>
            </a:r>
            <a:r>
              <a:rPr lang="ru-RU" dirty="0" smtClean="0"/>
              <a:t> делает настройку нового компьютера более простой, чем когда-либо, благодаря функциям простого переноса всех данных и параметров со старого компьютера на новый. Проще говоря, система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Vista</a:t>
            </a:r>
            <a:r>
              <a:rPr lang="ru-RU" dirty="0" smtClean="0"/>
              <a:t> Home </a:t>
            </a:r>
            <a:r>
              <a:rPr lang="ru-RU" dirty="0" err="1" smtClean="0"/>
              <a:t>Basic</a:t>
            </a:r>
            <a:r>
              <a:rPr lang="ru-RU" dirty="0" smtClean="0"/>
              <a:t> предоставляет все необходимое для работы на компьютере дома.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290</TotalTime>
  <Words>2376</Words>
  <PresentationFormat>Экран (4:3)</PresentationFormat>
  <Paragraphs>182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Nikolas</dc:creator>
  <cp:lastModifiedBy>Nikolas</cp:lastModifiedBy>
  <cp:revision>37</cp:revision>
  <dcterms:created xsi:type="dcterms:W3CDTF">2010-05-16T05:55:10Z</dcterms:created>
  <dcterms:modified xsi:type="dcterms:W3CDTF">2010-05-23T13:41:32Z</dcterms:modified>
</cp:coreProperties>
</file>